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405" r:id="rId3"/>
    <p:sldId id="407" r:id="rId4"/>
    <p:sldId id="409" r:id="rId5"/>
    <p:sldId id="420" r:id="rId6"/>
    <p:sldId id="410" r:id="rId7"/>
    <p:sldId id="411" r:id="rId8"/>
    <p:sldId id="421" r:id="rId9"/>
    <p:sldId id="413" r:id="rId10"/>
    <p:sldId id="416" r:id="rId11"/>
    <p:sldId id="414" r:id="rId12"/>
    <p:sldId id="434" r:id="rId13"/>
    <p:sldId id="433" r:id="rId14"/>
    <p:sldId id="430" r:id="rId15"/>
    <p:sldId id="406" r:id="rId16"/>
    <p:sldId id="403" r:id="rId17"/>
    <p:sldId id="423" r:id="rId18"/>
    <p:sldId id="404" r:id="rId19"/>
    <p:sldId id="419" r:id="rId20"/>
    <p:sldId id="426" r:id="rId21"/>
    <p:sldId id="418" r:id="rId22"/>
    <p:sldId id="402" r:id="rId23"/>
    <p:sldId id="435" r:id="rId24"/>
    <p:sldId id="270" r:id="rId25"/>
  </p:sldIdLst>
  <p:sldSz cx="9906000" cy="6858000" type="A4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12">
          <p15:clr>
            <a:srgbClr val="A4A3A4"/>
          </p15:clr>
        </p15:guide>
        <p15:guide id="2" pos="55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8420"/>
    <a:srgbClr val="921A1D"/>
    <a:srgbClr val="F26724"/>
    <a:srgbClr val="E62B25"/>
    <a:srgbClr val="F99B1C"/>
    <a:srgbClr val="E78E24"/>
    <a:srgbClr val="FFFF00"/>
    <a:srgbClr val="951A1D"/>
    <a:srgbClr val="FE7D19"/>
    <a:srgbClr val="9038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115" d="100"/>
          <a:sy n="115" d="100"/>
        </p:scale>
        <p:origin x="1218" y="108"/>
      </p:cViewPr>
      <p:guideLst>
        <p:guide orient="horz" pos="812"/>
        <p:guide pos="558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CAD1885-E098-4B7A-990F-592BFF924F9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9191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245306-B2CB-4645-898C-C2FCC6886318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4F20C5-343F-447E-95CE-BEBA09498C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266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F20C5-343F-447E-95CE-BEBA09498CFE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F20C5-343F-447E-95CE-BEBA09498CFE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F20C5-343F-447E-95CE-BEBA09498CF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F20C5-343F-447E-95CE-BEBA09498CFE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F20C5-343F-447E-95CE-BEBA09498CFE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44252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F20C5-343F-447E-95CE-BEBA09498CFE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F20C5-343F-447E-95CE-BEBA09498CFE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741858-E3CA-4C30-9D94-B3E7454F734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E355F6-8B83-4D65-896D-3EEBFD7511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58025" y="609600"/>
            <a:ext cx="2105025" cy="5486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42950" y="609600"/>
            <a:ext cx="6162675" cy="54864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CA39E0-91F1-4BC9-BE67-AB32F1E71E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933E49-F42B-4B24-8ECA-067FDC6D3F0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DD68EA-4154-45CC-BBE3-438B7F56B3E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69AF0C-A13A-461F-987E-CD43E91FF7F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0306DE-A36F-4B98-B5B7-872FDA113A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33BCCF-00E1-43E0-A013-7B74FDB6F7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7F3A33-6A4A-4395-8324-C6DCD486F13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DF35FE-C004-4173-8268-FCF9B3B392A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75E57B-67AF-45F9-A9C5-5C088F397C0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8654A06-2576-4317-9918-DE5666745605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government.ru/news/40326/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journal.econorus.org/pdf/NEA-48.pdf" TargetMode="External"/><Relationship Id="rId2" Type="http://schemas.openxmlformats.org/officeDocument/2006/relationships/hyperlink" Target="http://ecpolicy.ru/images/stories/2020_6/006_.pdf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elibrary.ru/item.asp?id=44848367" TargetMode="External"/><Relationship Id="rId4" Type="http://schemas.openxmlformats.org/officeDocument/2006/relationships/hyperlink" Target="https://sciencejournals.ru/view-article/?j=pochved&amp;y=2021&amp;v=0&amp;n=3&amp;a=Pochved2103016Tsvetnov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nature.com/articles/nature15743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www.pnas.org/content/107/46/19645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775" y="412788"/>
            <a:ext cx="2540005" cy="790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 flipH="1">
            <a:off x="0" y="2019884"/>
            <a:ext cx="3079561" cy="1537745"/>
          </a:xfrm>
          <a:prstGeom prst="rect">
            <a:avLst/>
          </a:prstGeom>
          <a:gradFill rotWithShape="1">
            <a:gsLst>
              <a:gs pos="0">
                <a:srgbClr val="770000"/>
              </a:gs>
              <a:gs pos="50000">
                <a:srgbClr val="AD0000"/>
              </a:gs>
              <a:gs pos="100000">
                <a:srgbClr val="CE0000"/>
              </a:gs>
            </a:gsLst>
            <a:lin ang="0" scaled="1"/>
          </a:gradFill>
          <a:ln w="9525" algn="ctr">
            <a:noFill/>
            <a:round/>
            <a:headEnd/>
            <a:tailEnd/>
          </a:ln>
        </p:spPr>
        <p:txBody>
          <a:bodyPr/>
          <a:lstStyle/>
          <a:p>
            <a:pPr defTabSz="1042988"/>
            <a:endParaRPr lang="ru-RU" dirty="0"/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3154604" y="1318705"/>
            <a:ext cx="6309163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Научный доклад на тему:</a:t>
            </a:r>
          </a:p>
          <a:p>
            <a:endParaRPr lang="ru-RU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«Оценка </a:t>
            </a:r>
            <a:r>
              <a:rPr lang="ru-RU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регионального производства сельскохозяйственной продукции и сопутствующих эмиссий парниковых газов с помощью модели</a:t>
            </a:r>
          </a:p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GLOBIOM</a:t>
            </a:r>
            <a:r>
              <a:rPr lang="ru-RU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»</a:t>
            </a:r>
            <a:endParaRPr lang="ru-RU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1200" dirty="0"/>
              <a:t> </a:t>
            </a:r>
          </a:p>
          <a:p>
            <a:r>
              <a:rPr lang="ru-RU" sz="1200" dirty="0"/>
              <a:t> </a:t>
            </a:r>
          </a:p>
          <a:p>
            <a:endParaRPr lang="ru-RU" sz="1200" dirty="0"/>
          </a:p>
        </p:txBody>
      </p:sp>
      <p:sp>
        <p:nvSpPr>
          <p:cNvPr id="10" name="Text Box 23"/>
          <p:cNvSpPr txBox="1">
            <a:spLocks noChangeArrowheads="1"/>
          </p:cNvSpPr>
          <p:nvPr/>
        </p:nvSpPr>
        <p:spPr bwMode="auto">
          <a:xfrm>
            <a:off x="-2" y="4943754"/>
            <a:ext cx="6153151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ts val="0"/>
              </a:spcBef>
            </a:pPr>
            <a:r>
              <a:rPr lang="ru-RU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Докладчик: </a:t>
            </a:r>
            <a:r>
              <a:rPr lang="ru-RU" sz="1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Строков Антон Сергеевич</a:t>
            </a:r>
            <a:r>
              <a:rPr lang="ru-RU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, к.э.н., </a:t>
            </a:r>
            <a:r>
              <a:rPr lang="ru-RU" sz="1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в.н.с</a:t>
            </a:r>
            <a:r>
              <a:rPr lang="ru-RU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algn="l">
              <a:spcBef>
                <a:spcPts val="0"/>
              </a:spcBef>
            </a:pPr>
            <a:endParaRPr lang="ru-RU" sz="18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>
              <a:spcBef>
                <a:spcPts val="0"/>
              </a:spcBef>
            </a:pPr>
            <a:r>
              <a:rPr lang="ru-RU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Исполнители: Строков А.С., Поташников В.Ю.</a:t>
            </a:r>
          </a:p>
          <a:p>
            <a:pPr algn="l">
              <a:spcBef>
                <a:spcPts val="0"/>
              </a:spcBef>
            </a:pPr>
            <a:endParaRPr lang="ru-RU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>
              <a:spcBef>
                <a:spcPts val="0"/>
              </a:spcBef>
            </a:pPr>
            <a:r>
              <a:rPr lang="en-US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E-mail</a:t>
            </a:r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r>
              <a:rPr lang="en-US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strokov-as@ranepa.ru</a:t>
            </a:r>
            <a:endParaRPr lang="ru-RU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13137" y="203880"/>
            <a:ext cx="279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latin typeface="Tahoma" pitchFamily="34" charset="0"/>
                <a:ea typeface="Tahoma" pitchFamily="34" charset="0"/>
                <a:cs typeface="Tahoma" pitchFamily="34" charset="0"/>
              </a:rPr>
              <a:t>Центр агропродовольственной политики ИПЭИ РАНХиГС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F5EAB28-EE1D-4F2A-B681-56AE82A94F35}"/>
              </a:ext>
            </a:extLst>
          </p:cNvPr>
          <p:cNvSpPr txBox="1"/>
          <p:nvPr/>
        </p:nvSpPr>
        <p:spPr>
          <a:xfrm>
            <a:off x="3154604" y="6390896"/>
            <a:ext cx="4276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Москва, </a:t>
            </a:r>
            <a:r>
              <a:rPr lang="ru-RU" sz="1400" dirty="0" smtClean="0"/>
              <a:t>17 мая 202</a:t>
            </a:r>
            <a:r>
              <a:rPr lang="en-US" sz="1400" dirty="0" smtClean="0"/>
              <a:t>1</a:t>
            </a:r>
            <a:r>
              <a:rPr lang="ru-RU" sz="1400" dirty="0" smtClean="0"/>
              <a:t> </a:t>
            </a:r>
            <a:r>
              <a:rPr lang="ru-RU" sz="1400" dirty="0"/>
              <a:t>г.</a:t>
            </a:r>
          </a:p>
        </p:txBody>
      </p:sp>
    </p:spTree>
  </p:cSld>
  <p:clrMapOvr>
    <a:masterClrMapping/>
  </p:clrMapOvr>
  <p:transition advClick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10748A12-15BC-41E3-968B-B1F551640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3A33-6A4A-4395-8324-C6DCD486F135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5624548-C4C3-4F6B-BA7D-D9EE77339792}"/>
              </a:ext>
            </a:extLst>
          </p:cNvPr>
          <p:cNvSpPr txBox="1"/>
          <p:nvPr/>
        </p:nvSpPr>
        <p:spPr>
          <a:xfrm>
            <a:off x="228601" y="0"/>
            <a:ext cx="95154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/>
              <a:t>С ростом производства продукции растениеводства в России увеличивались эмиссии ПГ (в основном от удобрений и от ввода в оборот новых земель)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48E1C1-9FD2-4C50-8367-34DB9002B4F6}"/>
              </a:ext>
            </a:extLst>
          </p:cNvPr>
          <p:cNvSpPr txBox="1"/>
          <p:nvPr/>
        </p:nvSpPr>
        <p:spPr>
          <a:xfrm>
            <a:off x="66675" y="6229350"/>
            <a:ext cx="9258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Источник: расчеты авторов по данным Росстата, МСХ (приказ 330 от 6 июля 2017 г.) и </a:t>
            </a:r>
            <a:r>
              <a:rPr lang="ru-RU" sz="1600" dirty="0" err="1"/>
              <a:t>Нацкадастра</a:t>
            </a:r>
            <a:r>
              <a:rPr lang="ru-RU" sz="1600" dirty="0"/>
              <a:t>, 2020.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03B2BE3-456C-4154-948D-6679013C6A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050" y="881858"/>
            <a:ext cx="8629649" cy="5268745"/>
          </a:xfrm>
          <a:prstGeom prst="rect">
            <a:avLst/>
          </a:prstGeom>
        </p:spPr>
      </p:pic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4ED5E828-3022-4365-9326-9EBD34A545AC}"/>
              </a:ext>
            </a:extLst>
          </p:cNvPr>
          <p:cNvCxnSpPr/>
          <p:nvPr/>
        </p:nvCxnSpPr>
        <p:spPr bwMode="auto">
          <a:xfrm flipH="1">
            <a:off x="4743450" y="646331"/>
            <a:ext cx="3981450" cy="71574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3371152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01C7365-11DE-42A7-B197-4B718F5BB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3A33-6A4A-4395-8324-C6DCD486F135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FD26940-0278-4A1B-A04D-E9889BA7DA88}"/>
              </a:ext>
            </a:extLst>
          </p:cNvPr>
          <p:cNvSpPr txBox="1"/>
          <p:nvPr/>
        </p:nvSpPr>
        <p:spPr>
          <a:xfrm>
            <a:off x="47625" y="24796"/>
            <a:ext cx="9182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России существует проблема статистической достоверности реального использования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угодий. См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ниже. Почему не зафиксировали распашку в 2008 году? А только в 2011!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B3C26D-28A9-49B2-89FB-9DB4B64A3543}"/>
              </a:ext>
            </a:extLst>
          </p:cNvPr>
          <p:cNvSpPr txBox="1"/>
          <p:nvPr/>
        </p:nvSpPr>
        <p:spPr>
          <a:xfrm>
            <a:off x="-57150" y="6310371"/>
            <a:ext cx="96012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600" dirty="0"/>
              <a:t>Источник</a:t>
            </a:r>
            <a:r>
              <a:rPr lang="ru-RU" sz="1600" dirty="0" smtClean="0"/>
              <a:t>: Росстат, </a:t>
            </a:r>
            <a:r>
              <a:rPr lang="ru-RU" sz="1600" dirty="0" err="1" smtClean="0"/>
              <a:t>Росреестр</a:t>
            </a:r>
            <a:r>
              <a:rPr lang="ru-RU" sz="1600" dirty="0" smtClean="0"/>
              <a:t>, Национальный </a:t>
            </a:r>
            <a:r>
              <a:rPr lang="ru-RU" sz="1600" dirty="0"/>
              <a:t>кадастр антропогенных выбросов, 2018 (</a:t>
            </a:r>
            <a:r>
              <a:rPr lang="en-US" sz="1600" dirty="0"/>
              <a:t>igce.ru)</a:t>
            </a:r>
            <a:r>
              <a:rPr lang="ru-RU" sz="1600" dirty="0"/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4C8E22D-DCF2-4585-B5F7-D31D3AC0EFCD}"/>
              </a:ext>
            </a:extLst>
          </p:cNvPr>
          <p:cNvSpPr txBox="1"/>
          <p:nvPr/>
        </p:nvSpPr>
        <p:spPr>
          <a:xfrm>
            <a:off x="6257925" y="1409700"/>
            <a:ext cx="290512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На текущей пашне с 1 га эмиссии ПГ в среднем </a:t>
            </a:r>
            <a:r>
              <a:rPr lang="ru-RU" b="1" dirty="0">
                <a:solidFill>
                  <a:srgbClr val="FF0000"/>
                </a:solidFill>
              </a:rPr>
              <a:t>1.4</a:t>
            </a:r>
            <a:r>
              <a:rPr lang="ru-RU" dirty="0"/>
              <a:t> т с 1 га,</a:t>
            </a:r>
          </a:p>
          <a:p>
            <a:r>
              <a:rPr lang="ru-RU" dirty="0"/>
              <a:t>а на новой (вновь введенной в оборот) пашне в первый год </a:t>
            </a:r>
            <a:r>
              <a:rPr lang="ru-RU" b="1" dirty="0">
                <a:solidFill>
                  <a:srgbClr val="FF0000"/>
                </a:solidFill>
              </a:rPr>
              <a:t>34.5</a:t>
            </a:r>
            <a:r>
              <a:rPr lang="ru-RU" dirty="0"/>
              <a:t> т СО2 с 1 га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67BA095-0FBC-4A3F-AD2E-56192BE600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14" y="857250"/>
            <a:ext cx="5703236" cy="3622566"/>
          </a:xfrm>
          <a:prstGeom prst="rect">
            <a:avLst/>
          </a:prstGeom>
        </p:spPr>
      </p:pic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826B2532-33C0-476D-BCF5-1EFC66E3A5E6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210176" y="3177883"/>
            <a:ext cx="2905124" cy="908342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FE351BFF-EB11-4BA3-963E-A3F6DEE5959F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4051102" y="1867266"/>
            <a:ext cx="3864173" cy="527989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ACB20BFF-1AF6-46F0-BC36-B35701707A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25" y="4153347"/>
            <a:ext cx="5267325" cy="221819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79FB094-688B-4A9A-B469-0E029E4D0E93}"/>
              </a:ext>
            </a:extLst>
          </p:cNvPr>
          <p:cNvSpPr txBox="1"/>
          <p:nvPr/>
        </p:nvSpPr>
        <p:spPr>
          <a:xfrm>
            <a:off x="5800725" y="5170290"/>
            <a:ext cx="3914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Росстата и Росреестра расходятся</a:t>
            </a:r>
          </a:p>
        </p:txBody>
      </p:sp>
      <p:cxnSp>
        <p:nvCxnSpPr>
          <p:cNvPr id="21" name="Прямая со стрелкой 20">
            <a:extLst>
              <a:ext uri="{FF2B5EF4-FFF2-40B4-BE49-F238E27FC236}">
                <a16:creationId xmlns:a16="http://schemas.microsoft.com/office/drawing/2014/main" id="{48BFC255-C907-436E-BA6C-F1672CB70DE0}"/>
              </a:ext>
            </a:extLst>
          </p:cNvPr>
          <p:cNvCxnSpPr/>
          <p:nvPr/>
        </p:nvCxnSpPr>
        <p:spPr bwMode="auto">
          <a:xfrm flipH="1">
            <a:off x="5314951" y="5868785"/>
            <a:ext cx="2465762" cy="21453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30814" y="1372852"/>
            <a:ext cx="9892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м</a:t>
            </a:r>
            <a:r>
              <a:rPr lang="ru-RU" sz="1400" dirty="0" smtClean="0"/>
              <a:t>лн га</a:t>
            </a:r>
            <a:endParaRPr lang="ru-RU" sz="1400" dirty="0"/>
          </a:p>
        </p:txBody>
      </p:sp>
      <p:cxnSp>
        <p:nvCxnSpPr>
          <p:cNvPr id="10" name="Прямая со стрелкой 9"/>
          <p:cNvCxnSpPr/>
          <p:nvPr/>
        </p:nvCxnSpPr>
        <p:spPr bwMode="auto">
          <a:xfrm>
            <a:off x="399011" y="1710508"/>
            <a:ext cx="739833" cy="420752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Прямая со стрелкой 16"/>
          <p:cNvCxnSpPr/>
          <p:nvPr/>
        </p:nvCxnSpPr>
        <p:spPr bwMode="auto">
          <a:xfrm flipH="1">
            <a:off x="2867891" y="1288473"/>
            <a:ext cx="1055716" cy="1712422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0" y="894341"/>
            <a:ext cx="8395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Всего, пашня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6060143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CF7814D-5785-45ED-9107-4586A38EF1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2589" y="4063676"/>
            <a:ext cx="6633411" cy="2794324"/>
          </a:xfrm>
          <a:prstGeom prst="rect">
            <a:avLst/>
          </a:prstGeom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120" y="271613"/>
            <a:ext cx="1164169" cy="36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0" y="774939"/>
            <a:ext cx="9324975" cy="458763"/>
          </a:xfrm>
          <a:prstGeom prst="rect">
            <a:avLst/>
          </a:prstGeom>
          <a:gradFill rotWithShape="1">
            <a:gsLst>
              <a:gs pos="0">
                <a:srgbClr val="770000"/>
              </a:gs>
              <a:gs pos="50000">
                <a:srgbClr val="AD0000"/>
              </a:gs>
              <a:gs pos="100000">
                <a:srgbClr val="CE0000"/>
              </a:gs>
            </a:gsLst>
            <a:lin ang="0" scaled="1"/>
          </a:gradFill>
          <a:ln w="9525" algn="ctr">
            <a:noFill/>
            <a:round/>
            <a:headEnd/>
            <a:tailEnd/>
          </a:ln>
        </p:spPr>
        <p:txBody>
          <a:bodyPr/>
          <a:lstStyle/>
          <a:p>
            <a:pPr defTabSz="1042988"/>
            <a:endParaRPr lang="ru-RU" sz="2100" b="0" dirty="0"/>
          </a:p>
        </p:txBody>
      </p:sp>
      <p:sp>
        <p:nvSpPr>
          <p:cNvPr id="9" name="Text Box 23"/>
          <p:cNvSpPr txBox="1">
            <a:spLocks noChangeArrowheads="1"/>
          </p:cNvSpPr>
          <p:nvPr/>
        </p:nvSpPr>
        <p:spPr bwMode="auto">
          <a:xfrm>
            <a:off x="0" y="774939"/>
            <a:ext cx="93249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Модель </a:t>
            </a:r>
            <a:r>
              <a:rPr lang="en-US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GLOBIOM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 Box 23"/>
              <p:cNvSpPr txBox="1">
                <a:spLocks noChangeArrowheads="1"/>
              </p:cNvSpPr>
              <p:nvPr/>
            </p:nvSpPr>
            <p:spPr bwMode="auto">
              <a:xfrm>
                <a:off x="0" y="1443477"/>
                <a:ext cx="9481457" cy="48765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179388" indent="-179388" algn="l">
                  <a:spcBef>
                    <a:spcPct val="50000"/>
                  </a:spcBef>
                  <a:buClr>
                    <a:srgbClr val="C00000"/>
                  </a:buClr>
                  <a:buFont typeface="Wingdings" pitchFamily="2" charset="2"/>
                  <a:buChar char="§"/>
                </a:pPr>
                <a:r>
                  <a:rPr lang="ru-RU" sz="20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Модель частичного равновесия с максимизацией общественного благосостояния</a:t>
                </a:r>
              </a:p>
              <a:p>
                <a:pPr algn="l">
                  <a:spcBef>
                    <a:spcPct val="50000"/>
                  </a:spcBef>
                  <a:buClr>
                    <a:srgbClr val="C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 panose="02040503050406030204" pitchFamily="18" charset="0"/>
                        </a:rPr>
                        <m:t>𝑊𝑒𝑙𝑓𝑎𝑟𝑒</m:t>
                      </m:r>
                      <m:r>
                        <a:rPr lang="ru-RU" i="1">
                          <a:latin typeface="Cambria Math" panose="02040503050406030204" pitchFamily="18" charset="0"/>
                        </a:rPr>
                        <m:t>=∑</m:t>
                      </m:r>
                      <m:r>
                        <a:rPr lang="ru-RU" i="1">
                          <a:latin typeface="Cambria Math" panose="02040503050406030204" pitchFamily="18" charset="0"/>
                        </a:rPr>
                        <m:t>𝑈</m:t>
                      </m:r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𝑐𝑟𝑜𝑝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𝑎𝑛𝑖𝑚𝑎𝑙𝑝𝑟𝑜𝑑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𝑤𝑜𝑜𝑑</m:t>
                          </m:r>
                        </m:e>
                      </m:d>
                      <m:r>
                        <a:rPr lang="ru-RU" i="1">
                          <a:latin typeface="Cambria Math" panose="02040503050406030204" pitchFamily="18" charset="0"/>
                        </a:rPr>
                        <m:t>−∑</m:t>
                      </m:r>
                      <m:r>
                        <a:rPr lang="ru-RU" i="1">
                          <a:latin typeface="Cambria Math" panose="02040503050406030204" pitchFamily="18" charset="0"/>
                        </a:rPr>
                        <m:t>𝐶𝑜𝑠𝑡𝐶𝑟𝑜𝑝</m:t>
                      </m:r>
                      <m:r>
                        <a:rPr lang="ru-RU" i="1">
                          <a:latin typeface="Cambria Math" panose="02040503050406030204" pitchFamily="18" charset="0"/>
                        </a:rPr>
                        <m:t>−∑</m:t>
                      </m:r>
                      <m:r>
                        <a:rPr lang="ru-RU" i="1">
                          <a:latin typeface="Cambria Math" panose="02040503050406030204" pitchFamily="18" charset="0"/>
                        </a:rPr>
                        <m:t>𝐶𝑜𝑠𝑡𝐿𝑖𝑣𝑒</m:t>
                      </m:r>
                      <m:r>
                        <a:rPr lang="ru-RU" i="1">
                          <a:latin typeface="Cambria Math" panose="02040503050406030204" pitchFamily="18" charset="0"/>
                        </a:rPr>
                        <m:t>−∑</m:t>
                      </m:r>
                      <m:r>
                        <a:rPr lang="ru-RU" i="1">
                          <a:latin typeface="Cambria Math" panose="02040503050406030204" pitchFamily="18" charset="0"/>
                        </a:rPr>
                        <m:t>𝐶𝑜𝑠𝑡𝐿𝑎𝑛𝑑𝑈𝑠𝑒𝐶h𝑎𝑛𝑔𝑒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ru-RU" i="1">
                          <a:latin typeface="Cambria Math" panose="02040503050406030204" pitchFamily="18" charset="0"/>
                        </a:rPr>
                        <m:t>∑</m:t>
                      </m:r>
                      <m:r>
                        <a:rPr lang="ru-RU" i="1">
                          <a:latin typeface="Cambria Math" panose="02040503050406030204" pitchFamily="18" charset="0"/>
                        </a:rPr>
                        <m:t>𝐶𝑜𝑠𝑡𝑇𝑟𝑎𝑑𝑒</m:t>
                      </m:r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ru-RU" sz="2000" dirty="0"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marL="179388" indent="-179388" algn="l">
                  <a:spcBef>
                    <a:spcPct val="50000"/>
                  </a:spcBef>
                  <a:buClr>
                    <a:srgbClr val="C00000"/>
                  </a:buClr>
                  <a:buFont typeface="Wingdings" pitchFamily="2" charset="2"/>
                  <a:buChar char="§"/>
                </a:pPr>
                <a:r>
                  <a:rPr lang="ru-RU" sz="20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Земля разбита на единицы площади </a:t>
                </a:r>
                <a:r>
                  <a:rPr lang="en-US" sz="20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LUID (</a:t>
                </a:r>
                <a:r>
                  <a:rPr lang="ru-RU" sz="20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не более </a:t>
                </a:r>
                <a:r>
                  <a:rPr lang="en-US" sz="20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200*200km)</a:t>
                </a:r>
                <a:r>
                  <a:rPr lang="ru-RU" sz="20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</a:t>
                </a:r>
                <a:br>
                  <a:rPr lang="ru-RU" sz="20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</a:br>
                <a:r>
                  <a:rPr lang="ru-RU" sz="20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в границах государства</a:t>
                </a:r>
                <a:r>
                  <a:rPr lang="en-US" sz="20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.</a:t>
                </a:r>
                <a:r>
                  <a:rPr lang="ru-RU" sz="20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Учтены разные виды: лес, пашня, пастбища </a:t>
                </a:r>
                <a:br>
                  <a:rPr lang="ru-RU" sz="20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</a:br>
                <a:r>
                  <a:rPr lang="ru-RU" sz="20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и прочие </a:t>
                </a:r>
                <a:r>
                  <a:rPr lang="ru-RU" sz="2000" dirty="0" err="1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характ</a:t>
                </a:r>
                <a:r>
                  <a:rPr lang="ru-RU" sz="20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.: склон, </a:t>
                </a:r>
              </a:p>
              <a:p>
                <a:pPr algn="l">
                  <a:spcBef>
                    <a:spcPct val="50000"/>
                  </a:spcBef>
                  <a:buClr>
                    <a:srgbClr val="C00000"/>
                  </a:buClr>
                </a:pPr>
                <a:r>
                  <a:rPr lang="ru-RU" sz="20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высота, урожайность…</a:t>
                </a:r>
              </a:p>
              <a:p>
                <a:pPr marL="179388" indent="-179388" algn="l">
                  <a:spcBef>
                    <a:spcPct val="50000"/>
                  </a:spcBef>
                  <a:buClr>
                    <a:srgbClr val="C00000"/>
                  </a:buClr>
                  <a:buFont typeface="Wingdings" pitchFamily="2" charset="2"/>
                  <a:buChar char="§"/>
                </a:pPr>
                <a:r>
                  <a:rPr lang="ru-RU" sz="20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Спрос </a:t>
                </a:r>
                <a:r>
                  <a:rPr lang="ru-RU" sz="2000" dirty="0" err="1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недифференци</a:t>
                </a:r>
                <a:r>
                  <a:rPr lang="ru-RU" sz="20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-</a:t>
                </a:r>
                <a:br>
                  <a:rPr lang="ru-RU" sz="20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</a:br>
                <a:r>
                  <a:rPr lang="ru-RU" sz="2000" dirty="0" err="1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рован</a:t>
                </a:r>
                <a:r>
                  <a:rPr lang="ru-RU" sz="20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внутри страны</a:t>
                </a:r>
              </a:p>
              <a:p>
                <a:pPr marL="179388" indent="-179388" algn="l">
                  <a:spcBef>
                    <a:spcPct val="50000"/>
                  </a:spcBef>
                  <a:buClr>
                    <a:srgbClr val="C00000"/>
                  </a:buClr>
                  <a:buFont typeface="Wingdings" pitchFamily="2" charset="2"/>
                  <a:buChar char="§"/>
                </a:pPr>
                <a:r>
                  <a:rPr lang="ru-RU" sz="20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Торговля между </a:t>
                </a:r>
                <a:br>
                  <a:rPr lang="ru-RU" sz="20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</a:br>
                <a:r>
                  <a:rPr lang="ru-RU" sz="20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государствами</a:t>
                </a:r>
                <a:endParaRPr lang="en-US" sz="2000" dirty="0"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</mc:Choice>
        <mc:Fallback xmlns="">
          <p:sp>
            <p:nvSpPr>
              <p:cNvPr id="15" name="Text 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1443477"/>
                <a:ext cx="9481457" cy="4876591"/>
              </a:xfrm>
              <a:prstGeom prst="rect">
                <a:avLst/>
              </a:prstGeom>
              <a:blipFill>
                <a:blip r:embed="rId5"/>
                <a:stretch>
                  <a:fillRect l="-643" t="-750" b="-1375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78D5394A-DAF2-49C6-A34A-A0D67B68BA1B}"/>
              </a:ext>
            </a:extLst>
          </p:cNvPr>
          <p:cNvSpPr txBox="1"/>
          <p:nvPr/>
        </p:nvSpPr>
        <p:spPr>
          <a:xfrm>
            <a:off x="6734175" y="152400"/>
            <a:ext cx="279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latin typeface="Tahoma" pitchFamily="34" charset="0"/>
                <a:ea typeface="Tahoma" pitchFamily="34" charset="0"/>
                <a:cs typeface="Tahoma" pitchFamily="34" charset="0"/>
              </a:rPr>
              <a:t>Центр агропродовольственной политики ИПЭИ РАНХиГС</a:t>
            </a:r>
          </a:p>
        </p:txBody>
      </p:sp>
    </p:spTree>
    <p:extLst>
      <p:ext uri="{BB962C8B-B14F-4D97-AF65-F5344CB8AC3E}">
        <p14:creationId xmlns:p14="http://schemas.microsoft.com/office/powerpoint/2010/main" val="16476728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FC4B7E1-C07A-4C96-9517-75114D1ABB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122" y="612106"/>
            <a:ext cx="9544050" cy="6115050"/>
          </a:xfrm>
          <a:prstGeom prst="rect">
            <a:avLst/>
          </a:prstGeom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B47E00C8-6F78-4136-B04E-5AE53CA94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55447" y="6577263"/>
            <a:ext cx="2063750" cy="457200"/>
          </a:xfrm>
        </p:spPr>
        <p:txBody>
          <a:bodyPr/>
          <a:lstStyle/>
          <a:p>
            <a:fld id="{027F3A33-6A4A-4395-8324-C6DCD486F135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FD22D6-502F-4175-AC7E-2894482EFBD6}"/>
              </a:ext>
            </a:extLst>
          </p:cNvPr>
          <p:cNvSpPr txBox="1"/>
          <p:nvPr/>
        </p:nvSpPr>
        <p:spPr>
          <a:xfrm>
            <a:off x="1283368" y="1049688"/>
            <a:ext cx="203734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Неуправляемый лес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DC54733-30CB-4FD8-9018-90A8CE1175A2}"/>
              </a:ext>
            </a:extLst>
          </p:cNvPr>
          <p:cNvSpPr txBox="1"/>
          <p:nvPr/>
        </p:nvSpPr>
        <p:spPr>
          <a:xfrm>
            <a:off x="1283368" y="1958916"/>
            <a:ext cx="203734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Управляемый лес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BF27FF-C056-4CBA-A077-CA4BDD83131A}"/>
              </a:ext>
            </a:extLst>
          </p:cNvPr>
          <p:cNvSpPr txBox="1"/>
          <p:nvPr/>
        </p:nvSpPr>
        <p:spPr>
          <a:xfrm>
            <a:off x="1283367" y="2718176"/>
            <a:ext cx="203734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Плантации леса</a:t>
            </a: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EADB50-3770-4C6C-95F6-957BCEB6EA28}"/>
              </a:ext>
            </a:extLst>
          </p:cNvPr>
          <p:cNvSpPr txBox="1"/>
          <p:nvPr/>
        </p:nvSpPr>
        <p:spPr>
          <a:xfrm>
            <a:off x="1283367" y="3840295"/>
            <a:ext cx="203734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Пашня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8DECD7-B906-488D-818D-43AC7AE50CBC}"/>
              </a:ext>
            </a:extLst>
          </p:cNvPr>
          <p:cNvSpPr txBox="1"/>
          <p:nvPr/>
        </p:nvSpPr>
        <p:spPr>
          <a:xfrm>
            <a:off x="1283367" y="4945171"/>
            <a:ext cx="203734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Пастбища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45B012-10CE-4C77-A29D-88796FFC137B}"/>
              </a:ext>
            </a:extLst>
          </p:cNvPr>
          <p:cNvSpPr txBox="1"/>
          <p:nvPr/>
        </p:nvSpPr>
        <p:spPr>
          <a:xfrm>
            <a:off x="1283367" y="5836163"/>
            <a:ext cx="203734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растения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D94D10E-7B7A-4A54-9A42-A4A7527220C8}"/>
              </a:ext>
            </a:extLst>
          </p:cNvPr>
          <p:cNvSpPr txBox="1"/>
          <p:nvPr/>
        </p:nvSpPr>
        <p:spPr>
          <a:xfrm>
            <a:off x="4366961" y="1079941"/>
            <a:ext cx="174508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Обработка деревьев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F33524-6809-43B9-ACBD-319B69918999}"/>
              </a:ext>
            </a:extLst>
          </p:cNvPr>
          <p:cNvSpPr txBox="1"/>
          <p:nvPr/>
        </p:nvSpPr>
        <p:spPr>
          <a:xfrm>
            <a:off x="4366961" y="2900720"/>
            <a:ext cx="174508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Производство 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биотоплива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E742EA-9088-4771-84A6-A16AA9A29B25}"/>
              </a:ext>
            </a:extLst>
          </p:cNvPr>
          <p:cNvSpPr txBox="1"/>
          <p:nvPr/>
        </p:nvSpPr>
        <p:spPr>
          <a:xfrm>
            <a:off x="4445207" y="5636016"/>
            <a:ext cx="174508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Кормление животных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9DF1BC-88B5-415E-948F-2369AFA048B2}"/>
              </a:ext>
            </a:extLst>
          </p:cNvPr>
          <p:cNvSpPr txBox="1"/>
          <p:nvPr/>
        </p:nvSpPr>
        <p:spPr>
          <a:xfrm>
            <a:off x="7314781" y="4595713"/>
            <a:ext cx="1745081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ru-RU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Валовой сбор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Кукуруза, соя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пшеница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ячмень и др.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4228B6-A840-4BE7-A447-EF26C8CE85E8}"/>
              </a:ext>
            </a:extLst>
          </p:cNvPr>
          <p:cNvSpPr txBox="1"/>
          <p:nvPr/>
        </p:nvSpPr>
        <p:spPr>
          <a:xfrm>
            <a:off x="7314781" y="5925420"/>
            <a:ext cx="1904416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ru-RU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Животноводство</a:t>
            </a:r>
            <a:r>
              <a:rPr lang="ru-RU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Говядина, Свинина, …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E8D5C1C-8D42-4ABB-BBB6-28CBC9BA6A2D}"/>
              </a:ext>
            </a:extLst>
          </p:cNvPr>
          <p:cNvSpPr txBox="1"/>
          <p:nvPr/>
        </p:nvSpPr>
        <p:spPr>
          <a:xfrm>
            <a:off x="7394448" y="2034901"/>
            <a:ext cx="1745081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ru-RU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Энерго-продукты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Этанол</a:t>
            </a:r>
          </a:p>
          <a:p>
            <a:pPr algn="l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Биодизель</a:t>
            </a:r>
          </a:p>
          <a:p>
            <a:pPr algn="l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Метанол</a:t>
            </a:r>
          </a:p>
          <a:p>
            <a:pPr algn="l"/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Пеллеты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Тепло</a:t>
            </a:r>
          </a:p>
          <a:p>
            <a:pPr algn="l"/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Газ</a:t>
            </a:r>
          </a:p>
          <a:p>
            <a:pPr algn="l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1C77BD7-8570-4A38-88BC-47E92CDDA376}"/>
              </a:ext>
            </a:extLst>
          </p:cNvPr>
          <p:cNvSpPr txBox="1"/>
          <p:nvPr/>
        </p:nvSpPr>
        <p:spPr>
          <a:xfrm>
            <a:off x="7394447" y="931482"/>
            <a:ext cx="174508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ru-RU" sz="1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Продукция лесозаготовки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Пиломатериалы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Бревна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4E428DDD-FB58-4DEA-B3D1-733195BB72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4396"/>
            <a:ext cx="9324975" cy="599581"/>
          </a:xfrm>
          <a:prstGeom prst="rect">
            <a:avLst/>
          </a:prstGeom>
          <a:gradFill rotWithShape="1">
            <a:gsLst>
              <a:gs pos="0">
                <a:srgbClr val="770000"/>
              </a:gs>
              <a:gs pos="50000">
                <a:srgbClr val="AD0000"/>
              </a:gs>
              <a:gs pos="100000">
                <a:srgbClr val="CE0000"/>
              </a:gs>
            </a:gsLst>
            <a:lin ang="0" scaled="1"/>
          </a:gradFill>
          <a:ln w="9525" algn="ctr">
            <a:noFill/>
            <a:round/>
            <a:headEnd/>
            <a:tailEnd/>
          </a:ln>
        </p:spPr>
        <p:txBody>
          <a:bodyPr/>
          <a:lstStyle/>
          <a:p>
            <a:pPr defTabSz="1042988"/>
            <a:endParaRPr lang="ru-RU" sz="2100" b="0" dirty="0"/>
          </a:p>
        </p:txBody>
      </p:sp>
      <p:sp>
        <p:nvSpPr>
          <p:cNvPr id="20" name="Text Box 23">
            <a:extLst>
              <a:ext uri="{FF2B5EF4-FFF2-40B4-BE49-F238E27FC236}">
                <a16:creationId xmlns:a16="http://schemas.microsoft.com/office/drawing/2014/main" id="{A1B0271F-DA4C-4B76-80FF-1AC242C6A9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63353"/>
            <a:ext cx="932497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Потоки </a:t>
            </a:r>
            <a:r>
              <a:rPr lang="en-US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GLOBIOM</a:t>
            </a:r>
          </a:p>
          <a:p>
            <a:pPr algn="l">
              <a:spcBef>
                <a:spcPct val="50000"/>
              </a:spcBef>
            </a:pPr>
            <a:r>
              <a:rPr lang="ru-RU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6890872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B47E00C8-6F78-4136-B04E-5AE53CA94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3A33-6A4A-4395-8324-C6DCD486F135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1CD2075-B7CD-4A3D-9E38-D2E7E0BC39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948" y="1035131"/>
            <a:ext cx="7942009" cy="574528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9381" y="91441"/>
            <a:ext cx="9152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Калибровка модели с региональными данными по Росстату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2509" y="553106"/>
            <a:ext cx="42228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FF0000"/>
                </a:solidFill>
              </a:rPr>
              <a:t>Не очень хорошо</a:t>
            </a:r>
            <a:r>
              <a:rPr lang="ru-RU" sz="1600" b="1" dirty="0"/>
              <a:t> по картофелю и рапсу</a:t>
            </a:r>
          </a:p>
        </p:txBody>
      </p:sp>
      <p:cxnSp>
        <p:nvCxnSpPr>
          <p:cNvPr id="7" name="Прямая со стрелкой 6"/>
          <p:cNvCxnSpPr/>
          <p:nvPr/>
        </p:nvCxnSpPr>
        <p:spPr bwMode="auto">
          <a:xfrm>
            <a:off x="3217025" y="814647"/>
            <a:ext cx="656706" cy="77308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Прямая со стрелкой 8"/>
          <p:cNvCxnSpPr/>
          <p:nvPr/>
        </p:nvCxnSpPr>
        <p:spPr bwMode="auto">
          <a:xfrm>
            <a:off x="2668385" y="1014771"/>
            <a:ext cx="648393" cy="334941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5968538" y="522327"/>
            <a:ext cx="36492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>
                <a:solidFill>
                  <a:schemeClr val="accent1">
                    <a:lumMod val="75000"/>
                  </a:schemeClr>
                </a:solidFill>
              </a:rPr>
              <a:t>Довольно хорошо по пшенице и другим. зерновым</a:t>
            </a:r>
          </a:p>
        </p:txBody>
      </p:sp>
      <p:cxnSp>
        <p:nvCxnSpPr>
          <p:cNvPr id="12" name="Прямая со стрелкой 11"/>
          <p:cNvCxnSpPr/>
          <p:nvPr/>
        </p:nvCxnSpPr>
        <p:spPr bwMode="auto">
          <a:xfrm flipH="1">
            <a:off x="7789025" y="1014771"/>
            <a:ext cx="668371" cy="6644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6" name="Прямая со стрелкой 15"/>
          <p:cNvCxnSpPr/>
          <p:nvPr/>
        </p:nvCxnSpPr>
        <p:spPr bwMode="auto">
          <a:xfrm>
            <a:off x="6683433" y="1137881"/>
            <a:ext cx="415867" cy="2070832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763258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9D5339E3-3C75-4515-90DB-74EEE7EC2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3A33-6A4A-4395-8324-C6DCD486F135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7130899-9D69-49D5-A3D0-54B580EC0458}"/>
              </a:ext>
            </a:extLst>
          </p:cNvPr>
          <p:cNvSpPr txBox="1"/>
          <p:nvPr/>
        </p:nvSpPr>
        <p:spPr>
          <a:xfrm>
            <a:off x="109537" y="152400"/>
            <a:ext cx="968692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/>
              <a:t>Оценки эмиссий ПГ в модели относительно официальных данных </a:t>
            </a:r>
            <a:r>
              <a:rPr lang="ru-RU" sz="1800" b="1" dirty="0" err="1"/>
              <a:t>Нацкадастра</a:t>
            </a:r>
            <a:r>
              <a:rPr lang="ru-RU" sz="1600" dirty="0"/>
              <a:t>.</a:t>
            </a:r>
          </a:p>
          <a:p>
            <a:r>
              <a:rPr lang="ru-RU" sz="1600" dirty="0"/>
              <a:t>Оценки </a:t>
            </a:r>
            <a:r>
              <a:rPr lang="en-US" sz="1600" dirty="0"/>
              <a:t>GLOBIOM </a:t>
            </a:r>
            <a:r>
              <a:rPr lang="ru-RU" sz="1600" dirty="0"/>
              <a:t>меньше по показателю эмиссий </a:t>
            </a:r>
            <a:r>
              <a:rPr lang="ru-RU" sz="1600" b="1" dirty="0">
                <a:solidFill>
                  <a:srgbClr val="00B050"/>
                </a:solidFill>
              </a:rPr>
              <a:t>интенсификации</a:t>
            </a:r>
            <a:r>
              <a:rPr lang="ru-RU" sz="1600" dirty="0"/>
              <a:t>, но выше по показателю </a:t>
            </a:r>
            <a:r>
              <a:rPr lang="ru-RU" sz="1600" b="1" dirty="0">
                <a:solidFill>
                  <a:srgbClr val="FF0000"/>
                </a:solidFill>
              </a:rPr>
              <a:t>эмиссий от ввода в оборот новых земель </a:t>
            </a:r>
            <a:r>
              <a:rPr lang="ru-RU" sz="1600" dirty="0"/>
              <a:t>(заброшенной пашни).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1568913-37D8-421A-A98E-5C4FCF52F3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67" y="1127972"/>
            <a:ext cx="9796463" cy="5135456"/>
          </a:xfrm>
          <a:prstGeom prst="rect">
            <a:avLst/>
          </a:prstGeom>
        </p:spPr>
      </p:pic>
      <p:cxnSp>
        <p:nvCxnSpPr>
          <p:cNvPr id="6" name="Прямая со стрелкой 5">
            <a:extLst>
              <a:ext uri="{FF2B5EF4-FFF2-40B4-BE49-F238E27FC236}">
                <a16:creationId xmlns:a16="http://schemas.microsoft.com/office/drawing/2014/main" id="{E18171AA-D3A4-426C-9B85-1BFB18BCBCE4}"/>
              </a:ext>
            </a:extLst>
          </p:cNvPr>
          <p:cNvCxnSpPr>
            <a:cxnSpLocks/>
          </p:cNvCxnSpPr>
          <p:nvPr/>
        </p:nvCxnSpPr>
        <p:spPr bwMode="auto">
          <a:xfrm>
            <a:off x="6534150" y="676275"/>
            <a:ext cx="657225" cy="197167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86685C4A-3751-4099-96FC-CBBAA09C56A0}"/>
              </a:ext>
            </a:extLst>
          </p:cNvPr>
          <p:cNvCxnSpPr>
            <a:cxnSpLocks/>
          </p:cNvCxnSpPr>
          <p:nvPr/>
        </p:nvCxnSpPr>
        <p:spPr bwMode="auto">
          <a:xfrm>
            <a:off x="3321844" y="928449"/>
            <a:ext cx="3869531" cy="4148376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D298B6E2-27EF-4BC4-A188-4CE766966D5E}"/>
              </a:ext>
            </a:extLst>
          </p:cNvPr>
          <p:cNvSpPr txBox="1"/>
          <p:nvPr/>
        </p:nvSpPr>
        <p:spPr>
          <a:xfrm>
            <a:off x="202406" y="6386810"/>
            <a:ext cx="72707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Источник: Расчеты авторов по данным </a:t>
            </a:r>
            <a:r>
              <a:rPr lang="ru-RU" sz="1400" dirty="0" err="1"/>
              <a:t>Нацкадастра</a:t>
            </a:r>
            <a:r>
              <a:rPr lang="ru-RU" sz="1400" dirty="0"/>
              <a:t> и </a:t>
            </a:r>
            <a:r>
              <a:rPr lang="en-US" sz="1400" dirty="0" smtClean="0"/>
              <a:t>GLOBIOM, </a:t>
            </a:r>
            <a:r>
              <a:rPr lang="ru-RU" sz="1400" dirty="0" smtClean="0"/>
              <a:t>млн т СО2</a:t>
            </a:r>
            <a:r>
              <a:rPr lang="en-US" sz="1400" dirty="0" smtClean="0"/>
              <a:t>eq.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4304459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292DFF15-8135-4429-9EF2-071D67AB3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3A33-6A4A-4395-8324-C6DCD486F135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DCAE06-CAE2-419A-85D3-7D4D675399A2}"/>
              </a:ext>
            </a:extLst>
          </p:cNvPr>
          <p:cNvSpPr txBox="1"/>
          <p:nvPr/>
        </p:nvSpPr>
        <p:spPr>
          <a:xfrm>
            <a:off x="1714500" y="119392"/>
            <a:ext cx="78200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Картограммы производства продукции растениеводства и эмиссий ПГ, с учетом распашки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03FC257-22DF-4763-8F3F-8C0AFBF692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6115" y="950390"/>
            <a:ext cx="5826010" cy="3176416"/>
          </a:xfrm>
          <a:prstGeom prst="rect">
            <a:avLst/>
          </a:prstGeom>
        </p:spPr>
      </p:pic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056366E1-9B7E-42EB-97F4-F7A845847B89}"/>
              </a:ext>
            </a:extLst>
          </p:cNvPr>
          <p:cNvCxnSpPr/>
          <p:nvPr/>
        </p:nvCxnSpPr>
        <p:spPr bwMode="auto">
          <a:xfrm flipH="1">
            <a:off x="7142162" y="828675"/>
            <a:ext cx="698500" cy="1440117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361A75D-8140-4B76-A325-20B822A58694}"/>
              </a:ext>
            </a:extLst>
          </p:cNvPr>
          <p:cNvSpPr txBox="1"/>
          <p:nvPr/>
        </p:nvSpPr>
        <p:spPr>
          <a:xfrm>
            <a:off x="5286376" y="4397276"/>
            <a:ext cx="41275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Часть эмиссий ПГ от </a:t>
            </a:r>
            <a:r>
              <a:rPr lang="ru-RU" dirty="0" err="1"/>
              <a:t>растен</a:t>
            </a:r>
            <a:r>
              <a:rPr lang="ru-RU" dirty="0"/>
              <a:t>. и расширения пахотных угодий смещены в регионы Дальнего Востока, где объемы производства малы.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AE8D4C-5BC5-493C-8D7C-6C6D400F17CA}"/>
              </a:ext>
            </a:extLst>
          </p:cNvPr>
          <p:cNvSpPr txBox="1"/>
          <p:nvPr/>
        </p:nvSpPr>
        <p:spPr>
          <a:xfrm>
            <a:off x="66675" y="266700"/>
            <a:ext cx="18859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err="1">
                <a:solidFill>
                  <a:schemeClr val="accent2">
                    <a:lumMod val="75000"/>
                  </a:schemeClr>
                </a:solidFill>
              </a:rPr>
              <a:t>Результ</a:t>
            </a:r>
            <a:r>
              <a:rPr lang="ru-RU" i="1" dirty="0">
                <a:solidFill>
                  <a:schemeClr val="accent2">
                    <a:lumMod val="75000"/>
                  </a:schemeClr>
                </a:solidFill>
              </a:rPr>
              <a:t>. расчетов </a:t>
            </a:r>
            <a:r>
              <a:rPr lang="en-US" i="1" dirty="0">
                <a:solidFill>
                  <a:schemeClr val="accent2">
                    <a:lumMod val="75000"/>
                  </a:schemeClr>
                </a:solidFill>
              </a:rPr>
              <a:t>GLOBIOM</a:t>
            </a:r>
            <a:endParaRPr lang="ru-RU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4149090"/>
            <a:ext cx="5226050" cy="255651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-787" y="3659176"/>
            <a:ext cx="31257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Доля регионов в производств. </a:t>
            </a:r>
            <a:r>
              <a:rPr lang="ru-RU" sz="1400" b="1" dirty="0" err="1" smtClean="0"/>
              <a:t>растен</a:t>
            </a:r>
            <a:r>
              <a:rPr lang="ru-RU" sz="1400" b="1" dirty="0" smtClean="0"/>
              <a:t>. </a:t>
            </a:r>
            <a:r>
              <a:rPr lang="ru-RU" sz="1400" b="1" dirty="0" err="1" smtClean="0"/>
              <a:t>прод</a:t>
            </a:r>
            <a:r>
              <a:rPr lang="ru-RU" sz="1400" b="1" dirty="0" smtClean="0"/>
              <a:t>.(%)</a:t>
            </a:r>
            <a:endParaRPr lang="ru-RU" sz="1400" b="1" dirty="0"/>
          </a:p>
        </p:txBody>
      </p:sp>
      <p:cxnSp>
        <p:nvCxnSpPr>
          <p:cNvPr id="13" name="Прямая со стрелкой 12"/>
          <p:cNvCxnSpPr/>
          <p:nvPr/>
        </p:nvCxnSpPr>
        <p:spPr bwMode="auto">
          <a:xfrm flipH="1">
            <a:off x="1009650" y="828675"/>
            <a:ext cx="1841615" cy="4300278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3448342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ADD62F4B-8ECE-4E12-BC1B-755B052F0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3A33-6A4A-4395-8324-C6DCD486F135}" type="slidenum">
              <a:rPr lang="ru-RU" smtClean="0"/>
              <a:pPr/>
              <a:t>17</a:t>
            </a:fld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A52EB7-2AF5-4338-880F-F3612DEB9FB3}"/>
              </a:ext>
            </a:extLst>
          </p:cNvPr>
          <p:cNvSpPr txBox="1"/>
          <p:nvPr/>
        </p:nvSpPr>
        <p:spPr>
          <a:xfrm>
            <a:off x="66675" y="266700"/>
            <a:ext cx="18859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err="1">
                <a:solidFill>
                  <a:schemeClr val="accent2">
                    <a:lumMod val="75000"/>
                  </a:schemeClr>
                </a:solidFill>
              </a:rPr>
              <a:t>Результ</a:t>
            </a:r>
            <a:r>
              <a:rPr lang="ru-RU" i="1" dirty="0">
                <a:solidFill>
                  <a:schemeClr val="accent2">
                    <a:lumMod val="75000"/>
                  </a:schemeClr>
                </a:solidFill>
              </a:rPr>
              <a:t>. расчетов </a:t>
            </a:r>
            <a:r>
              <a:rPr lang="en-US" i="1" dirty="0">
                <a:solidFill>
                  <a:schemeClr val="accent2">
                    <a:lumMod val="75000"/>
                  </a:schemeClr>
                </a:solidFill>
              </a:rPr>
              <a:t>GLOBIOM</a:t>
            </a:r>
            <a:endParaRPr lang="ru-RU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C1E4A9-FD10-4340-94EC-4887E5EE5E56}"/>
              </a:ext>
            </a:extLst>
          </p:cNvPr>
          <p:cNvSpPr txBox="1"/>
          <p:nvPr/>
        </p:nvSpPr>
        <p:spPr>
          <a:xfrm>
            <a:off x="2828232" y="110206"/>
            <a:ext cx="68770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Углеродный </a:t>
            </a:r>
            <a:r>
              <a:rPr lang="ru-RU" dirty="0" smtClean="0"/>
              <a:t>след </a:t>
            </a:r>
            <a:r>
              <a:rPr lang="ru-RU" dirty="0"/>
              <a:t>при производстве 1 тонны продукции растениеводства смещается в </a:t>
            </a:r>
            <a:r>
              <a:rPr lang="ru-RU" b="1" dirty="0">
                <a:solidFill>
                  <a:srgbClr val="FF0000"/>
                </a:solidFill>
              </a:rPr>
              <a:t>Северо-Западные регионы</a:t>
            </a:r>
            <a:r>
              <a:rPr lang="ru-RU" dirty="0"/>
              <a:t> и Дальне-Восточные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55825D1-1F90-46AC-BE75-57EDE1ED9036}"/>
              </a:ext>
            </a:extLst>
          </p:cNvPr>
          <p:cNvSpPr txBox="1"/>
          <p:nvPr/>
        </p:nvSpPr>
        <p:spPr>
          <a:xfrm>
            <a:off x="7438397" y="1880801"/>
            <a:ext cx="232905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По </a:t>
            </a:r>
            <a:endParaRPr lang="ru-RU" sz="2000" dirty="0" smtClean="0"/>
          </a:p>
          <a:p>
            <a:r>
              <a:rPr lang="ru-RU" sz="2000" dirty="0" smtClean="0"/>
              <a:t>регионам РФ </a:t>
            </a:r>
          </a:p>
          <a:p>
            <a:r>
              <a:rPr lang="ru-RU" sz="2000" dirty="0"/>
              <a:t>ш</a:t>
            </a:r>
            <a:r>
              <a:rPr lang="ru-RU" sz="2000" dirty="0" smtClean="0"/>
              <a:t>ирокий</a:t>
            </a:r>
          </a:p>
          <a:p>
            <a:r>
              <a:rPr lang="ru-RU" sz="2000" dirty="0"/>
              <a:t>д</a:t>
            </a:r>
            <a:r>
              <a:rPr lang="ru-RU" sz="2000" dirty="0" smtClean="0"/>
              <a:t>иапазон значений</a:t>
            </a:r>
            <a:endParaRPr lang="ru-RU" sz="2000" dirty="0"/>
          </a:p>
          <a:p>
            <a:r>
              <a:rPr lang="ru-RU" sz="2000" dirty="0" smtClean="0"/>
              <a:t> </a:t>
            </a:r>
            <a:r>
              <a:rPr lang="ru-RU" sz="2000" dirty="0"/>
              <a:t>показателя </a:t>
            </a:r>
            <a:r>
              <a:rPr lang="ru-RU" dirty="0"/>
              <a:t>от </a:t>
            </a:r>
            <a:r>
              <a:rPr lang="ru-RU" b="1" dirty="0">
                <a:solidFill>
                  <a:srgbClr val="92D050"/>
                </a:solidFill>
              </a:rPr>
              <a:t>0.12</a:t>
            </a:r>
            <a:r>
              <a:rPr lang="ru-RU" dirty="0"/>
              <a:t> </a:t>
            </a:r>
            <a:r>
              <a:rPr lang="ru-RU" sz="1600" dirty="0"/>
              <a:t>(Мордовия) </a:t>
            </a:r>
            <a:r>
              <a:rPr lang="ru-RU" dirty="0"/>
              <a:t>до </a:t>
            </a:r>
            <a:endParaRPr lang="ru-RU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9.63</a:t>
            </a:r>
            <a:r>
              <a:rPr lang="ru-RU" dirty="0"/>
              <a:t>. </a:t>
            </a:r>
            <a:r>
              <a:rPr lang="ru-RU" sz="1400" dirty="0"/>
              <a:t>(</a:t>
            </a:r>
            <a:r>
              <a:rPr lang="ru-RU" sz="1400" dirty="0" err="1"/>
              <a:t>Респ</a:t>
            </a:r>
            <a:r>
              <a:rPr lang="ru-RU" sz="1400" dirty="0"/>
              <a:t>. Алтай) </a:t>
            </a:r>
            <a:endParaRPr lang="ru-RU" sz="1400" dirty="0" smtClean="0"/>
          </a:p>
          <a:p>
            <a:endParaRPr lang="ru-RU" sz="1400" dirty="0" smtClean="0"/>
          </a:p>
          <a:p>
            <a:r>
              <a:rPr lang="ru-RU" sz="2000" b="1" dirty="0" smtClean="0"/>
              <a:t>т СО2</a:t>
            </a:r>
            <a:r>
              <a:rPr lang="en-US" sz="2000" b="1" dirty="0" smtClean="0"/>
              <a:t>-eq.</a:t>
            </a:r>
            <a:r>
              <a:rPr lang="ru-RU" sz="2000" b="1" dirty="0" smtClean="0"/>
              <a:t> </a:t>
            </a:r>
            <a:r>
              <a:rPr lang="ru-RU" sz="2000" b="1" dirty="0"/>
              <a:t>на 1 тонну </a:t>
            </a:r>
            <a:r>
              <a:rPr lang="ru-RU" sz="2000" b="1" dirty="0" err="1"/>
              <a:t>зерн</a:t>
            </a:r>
            <a:r>
              <a:rPr lang="ru-RU" sz="2000" b="1" dirty="0"/>
              <a:t>. </a:t>
            </a:r>
            <a:r>
              <a:rPr lang="ru-RU" sz="2000" b="1" dirty="0" err="1"/>
              <a:t>эквив</a:t>
            </a:r>
            <a:r>
              <a:rPr lang="ru-RU" sz="2000" b="1" dirty="0"/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B42D0F-98F9-4594-9B12-4F2824430F94}"/>
              </a:ext>
            </a:extLst>
          </p:cNvPr>
          <p:cNvSpPr txBox="1"/>
          <p:nvPr/>
        </p:nvSpPr>
        <p:spPr>
          <a:xfrm>
            <a:off x="1272779" y="5505271"/>
            <a:ext cx="50282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Черномор регионе, ЦЧР и Поволжье оптимум условия</a:t>
            </a:r>
          </a:p>
          <a:p>
            <a:r>
              <a:rPr lang="ru-RU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0.2-0.5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СО2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-eq.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 т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зерн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эквив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3" name="Picture 8" descr="Map&#10;&#10;Description automatically generated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679866"/>
            <a:ext cx="7423264" cy="3764970"/>
          </a:xfrm>
          <a:prstGeom prst="rect">
            <a:avLst/>
          </a:prstGeom>
        </p:spPr>
      </p:pic>
      <p:cxnSp>
        <p:nvCxnSpPr>
          <p:cNvPr id="15" name="Прямая со стрелкой 14"/>
          <p:cNvCxnSpPr/>
          <p:nvPr/>
        </p:nvCxnSpPr>
        <p:spPr bwMode="auto">
          <a:xfrm flipH="1" flipV="1">
            <a:off x="1612669" y="4921135"/>
            <a:ext cx="116378" cy="132726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Прямая со стрелкой 17"/>
          <p:cNvCxnSpPr/>
          <p:nvPr/>
        </p:nvCxnSpPr>
        <p:spPr bwMode="auto">
          <a:xfrm flipH="1">
            <a:off x="2069869" y="1379913"/>
            <a:ext cx="1936866" cy="1579418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" name="Прямая со стрелкой 19"/>
          <p:cNvCxnSpPr/>
          <p:nvPr/>
        </p:nvCxnSpPr>
        <p:spPr bwMode="auto">
          <a:xfrm flipH="1">
            <a:off x="5062451" y="1280160"/>
            <a:ext cx="3358342" cy="2335876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7805423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3AC0424A-AD76-4F9D-8EF0-F9C97FDA3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3A33-6A4A-4395-8324-C6DCD486F135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93550C-DF19-4509-BD03-ADEBE44DCE75}"/>
              </a:ext>
            </a:extLst>
          </p:cNvPr>
          <p:cNvSpPr txBox="1"/>
          <p:nvPr/>
        </p:nvSpPr>
        <p:spPr>
          <a:xfrm>
            <a:off x="1266825" y="152400"/>
            <a:ext cx="76390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Производство продукции </a:t>
            </a:r>
            <a:r>
              <a:rPr lang="ru-RU" dirty="0" err="1"/>
              <a:t>растен</a:t>
            </a:r>
            <a:r>
              <a:rPr lang="ru-RU" dirty="0"/>
              <a:t>. и </a:t>
            </a:r>
            <a:r>
              <a:rPr lang="ru-RU" dirty="0" err="1"/>
              <a:t>соответств</a:t>
            </a:r>
            <a:r>
              <a:rPr lang="ru-RU" dirty="0"/>
              <a:t>. эмиссии ПГ в 2020 году в регионах России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681ED93-72DE-4E77-BC63-305402026D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75" y="1058886"/>
            <a:ext cx="9525000" cy="564671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CBFA95D-0222-4AB1-AB30-9F2EE821BF12}"/>
              </a:ext>
            </a:extLst>
          </p:cNvPr>
          <p:cNvSpPr txBox="1"/>
          <p:nvPr/>
        </p:nvSpPr>
        <p:spPr>
          <a:xfrm>
            <a:off x="-76200" y="190144"/>
            <a:ext cx="18859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err="1">
                <a:solidFill>
                  <a:schemeClr val="accent2">
                    <a:lumMod val="75000"/>
                  </a:schemeClr>
                </a:solidFill>
              </a:rPr>
              <a:t>Результ</a:t>
            </a:r>
            <a:r>
              <a:rPr lang="ru-RU" sz="1600" i="1" dirty="0">
                <a:solidFill>
                  <a:schemeClr val="accent2">
                    <a:lumMod val="75000"/>
                  </a:schemeClr>
                </a:solidFill>
              </a:rPr>
              <a:t>. расчетов </a:t>
            </a:r>
            <a:r>
              <a:rPr lang="en-US" sz="1600" i="1" dirty="0">
                <a:solidFill>
                  <a:schemeClr val="accent2">
                    <a:lumMod val="75000"/>
                  </a:schemeClr>
                </a:solidFill>
              </a:rPr>
              <a:t>GLOBIOM</a:t>
            </a:r>
            <a:endParaRPr lang="ru-RU" sz="1600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9354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37B6C460-76F4-4BAB-8040-99E19ADF1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3A33-6A4A-4395-8324-C6DCD486F135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32AA5C-299C-4784-A700-ED2ABB913BE7}"/>
              </a:ext>
            </a:extLst>
          </p:cNvPr>
          <p:cNvSpPr txBox="1"/>
          <p:nvPr/>
        </p:nvSpPr>
        <p:spPr>
          <a:xfrm>
            <a:off x="-431800" y="47625"/>
            <a:ext cx="6991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Региональный кейс: Амурская область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374E69-00E7-4BB8-ADFB-101462ADE93D}"/>
              </a:ext>
            </a:extLst>
          </p:cNvPr>
          <p:cNvSpPr txBox="1"/>
          <p:nvPr/>
        </p:nvSpPr>
        <p:spPr>
          <a:xfrm>
            <a:off x="5676900" y="460653"/>
            <a:ext cx="396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/>
              <a:t>С 2015 г. распашка </a:t>
            </a:r>
            <a:r>
              <a:rPr lang="ru-RU" b="1" dirty="0">
                <a:solidFill>
                  <a:srgbClr val="FF0000"/>
                </a:solidFill>
              </a:rPr>
              <a:t>20летней</a:t>
            </a:r>
            <a:r>
              <a:rPr lang="ru-RU" dirty="0"/>
              <a:t> залежи?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BC619C-B240-4C6A-964A-7AB01434B763}"/>
              </a:ext>
            </a:extLst>
          </p:cNvPr>
          <p:cNvSpPr txBox="1"/>
          <p:nvPr/>
        </p:nvSpPr>
        <p:spPr>
          <a:xfrm>
            <a:off x="0" y="601950"/>
            <a:ext cx="38004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77</a:t>
            </a:r>
            <a:r>
              <a:rPr lang="ru-RU" b="1" dirty="0">
                <a:solidFill>
                  <a:srgbClr val="7030A0"/>
                </a:solidFill>
              </a:rPr>
              <a:t>%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посевов в регионе под соей!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11D4D25-7C46-450D-9846-A8B3632B9D0F}"/>
              </a:ext>
            </a:extLst>
          </p:cNvPr>
          <p:cNvSpPr txBox="1"/>
          <p:nvPr/>
        </p:nvSpPr>
        <p:spPr>
          <a:xfrm>
            <a:off x="0" y="5857875"/>
            <a:ext cx="89630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Другие эколог. проблемы </a:t>
            </a:r>
            <a:r>
              <a:rPr lang="ru-RU" dirty="0" err="1" smtClean="0"/>
              <a:t>сх</a:t>
            </a:r>
            <a:r>
              <a:rPr lang="ru-RU" dirty="0" smtClean="0"/>
              <a:t>. </a:t>
            </a:r>
            <a:r>
              <a:rPr lang="ru-RU" dirty="0"/>
              <a:t>характера: </a:t>
            </a:r>
            <a:r>
              <a:rPr lang="ru-RU" b="1" dirty="0"/>
              <a:t>засоренность посевов</a:t>
            </a:r>
            <a:r>
              <a:rPr lang="ru-RU" dirty="0"/>
              <a:t>, </a:t>
            </a:r>
            <a:r>
              <a:rPr lang="ru-RU" b="1" dirty="0">
                <a:solidFill>
                  <a:srgbClr val="F18420"/>
                </a:solidFill>
              </a:rPr>
              <a:t>использование фунгицидов</a:t>
            </a:r>
            <a:r>
              <a:rPr lang="ru-RU" dirty="0"/>
              <a:t>, 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низкая урожайность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38E9EE8-9A08-4E96-ADAD-68FA08D394AB}"/>
              </a:ext>
            </a:extLst>
          </p:cNvPr>
          <p:cNvSpPr txBox="1"/>
          <p:nvPr/>
        </p:nvSpPr>
        <p:spPr>
          <a:xfrm>
            <a:off x="6753225" y="1682175"/>
            <a:ext cx="300990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GLOBIOM</a:t>
            </a:r>
            <a:r>
              <a:rPr lang="ru-RU" sz="2000" dirty="0"/>
              <a:t>:</a:t>
            </a:r>
            <a:r>
              <a:rPr lang="en-US" sz="2000" dirty="0"/>
              <a:t> </a:t>
            </a:r>
            <a:r>
              <a:rPr lang="ru-RU" sz="2000" dirty="0"/>
              <a:t>в области один из самых</a:t>
            </a:r>
            <a:r>
              <a:rPr lang="ru-RU" dirty="0"/>
              <a:t> </a:t>
            </a:r>
            <a:r>
              <a:rPr lang="ru-RU" sz="2000" dirty="0"/>
              <a:t>высоких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 smtClean="0">
                <a:solidFill>
                  <a:srgbClr val="FF0000"/>
                </a:solidFill>
              </a:rPr>
              <a:t>углерод. отпечаток </a:t>
            </a:r>
            <a:r>
              <a:rPr lang="ru-RU" sz="2000" dirty="0"/>
              <a:t>на </a:t>
            </a:r>
            <a:r>
              <a:rPr lang="ru-RU" sz="2000" dirty="0" err="1" smtClean="0"/>
              <a:t>ед</a:t>
            </a:r>
            <a:r>
              <a:rPr lang="en-US" sz="2000" dirty="0"/>
              <a:t>.</a:t>
            </a:r>
            <a:r>
              <a:rPr lang="ru-RU" sz="2000" dirty="0" smtClean="0"/>
              <a:t> продукции</a:t>
            </a:r>
            <a:endParaRPr lang="en-US" sz="2000" dirty="0" smtClean="0"/>
          </a:p>
          <a:p>
            <a:r>
              <a:rPr lang="ru-RU" dirty="0" smtClean="0"/>
              <a:t> </a:t>
            </a:r>
            <a:r>
              <a:rPr lang="ru-RU" b="1" dirty="0">
                <a:solidFill>
                  <a:srgbClr val="FF0000"/>
                </a:solidFill>
              </a:rPr>
              <a:t>2.08 т</a:t>
            </a:r>
            <a:r>
              <a:rPr lang="ru-RU" dirty="0"/>
              <a:t> </a:t>
            </a:r>
            <a:r>
              <a:rPr lang="ru-RU" sz="1800" dirty="0" smtClean="0"/>
              <a:t>СО2</a:t>
            </a:r>
            <a:r>
              <a:rPr lang="en-US" sz="1800" dirty="0" smtClean="0"/>
              <a:t>eq</a:t>
            </a:r>
            <a:r>
              <a:rPr lang="en-US" sz="1800" dirty="0"/>
              <a:t>.</a:t>
            </a:r>
            <a:r>
              <a:rPr lang="ru-RU" sz="1800" dirty="0" smtClean="0"/>
              <a:t> </a:t>
            </a:r>
            <a:r>
              <a:rPr lang="ru-RU" sz="1800" dirty="0"/>
              <a:t>на 1 т </a:t>
            </a:r>
            <a:r>
              <a:rPr lang="ru-RU" sz="1800" dirty="0" err="1"/>
              <a:t>зерн</a:t>
            </a:r>
            <a:r>
              <a:rPr lang="ru-RU" sz="1800" dirty="0"/>
              <a:t>. </a:t>
            </a:r>
            <a:r>
              <a:rPr lang="ru-RU" sz="1800" dirty="0" err="1"/>
              <a:t>ед</a:t>
            </a:r>
            <a:endParaRPr lang="ru-RU" sz="1800" dirty="0"/>
          </a:p>
          <a:p>
            <a:r>
              <a:rPr lang="ru-RU" sz="1600" dirty="0"/>
              <a:t>(в 4 раза выше </a:t>
            </a:r>
            <a:r>
              <a:rPr lang="ru-RU" sz="1600" dirty="0" err="1"/>
              <a:t>средн</a:t>
            </a:r>
            <a:r>
              <a:rPr lang="ru-RU" sz="1600" dirty="0"/>
              <a:t>. по РФ)</a:t>
            </a:r>
          </a:p>
          <a:p>
            <a:r>
              <a:rPr lang="ru-RU" sz="2000" b="1" dirty="0"/>
              <a:t>за счет эмиссий от распашки многолетней залежи</a:t>
            </a:r>
          </a:p>
          <a:p>
            <a:endParaRPr lang="ru-RU" sz="2000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603DBD2-BE4E-4F4B-88BE-0827438460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5" y="1454140"/>
            <a:ext cx="6743700" cy="4048125"/>
          </a:xfrm>
          <a:prstGeom prst="rect">
            <a:avLst/>
          </a:prstGeom>
        </p:spPr>
      </p:pic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D0435003-9FFF-4DB7-AFD6-2CC61EC6BF7A}"/>
              </a:ext>
            </a:extLst>
          </p:cNvPr>
          <p:cNvCxnSpPr/>
          <p:nvPr/>
        </p:nvCxnSpPr>
        <p:spPr bwMode="auto">
          <a:xfrm flipH="1">
            <a:off x="6029325" y="1291650"/>
            <a:ext cx="1419225" cy="168967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2C55311A-9A60-4A59-98A9-FB78A08ED766}"/>
              </a:ext>
            </a:extLst>
          </p:cNvPr>
          <p:cNvCxnSpPr/>
          <p:nvPr/>
        </p:nvCxnSpPr>
        <p:spPr bwMode="auto">
          <a:xfrm>
            <a:off x="847725" y="1098530"/>
            <a:ext cx="5010150" cy="233047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94913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9A0D3294-AF35-4B7F-984B-6EDA4C965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3A33-6A4A-4395-8324-C6DCD486F135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7881A7C-0A61-443F-A79D-3C394FB5BBD5}"/>
              </a:ext>
            </a:extLst>
          </p:cNvPr>
          <p:cNvSpPr txBox="1"/>
          <p:nvPr/>
        </p:nvSpPr>
        <p:spPr>
          <a:xfrm>
            <a:off x="190499" y="844689"/>
            <a:ext cx="9337675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Структура доклада:</a:t>
            </a:r>
          </a:p>
          <a:p>
            <a:endParaRPr lang="ru-RU" b="1" dirty="0"/>
          </a:p>
          <a:p>
            <a:pPr marL="457200" indent="-457200" algn="l">
              <a:buAutoNum type="arabicPeriod"/>
            </a:pPr>
            <a:r>
              <a:rPr lang="ru-RU" dirty="0"/>
              <a:t>Теория</a:t>
            </a:r>
          </a:p>
          <a:p>
            <a:pPr marL="457200" indent="-457200" algn="l">
              <a:buAutoNum type="arabicPeriod"/>
            </a:pPr>
            <a:r>
              <a:rPr lang="ru-RU" dirty="0"/>
              <a:t>Зарубежный опыт и различные способы оценки экстерналий</a:t>
            </a:r>
          </a:p>
          <a:p>
            <a:pPr marL="457200" indent="-457200" algn="l">
              <a:buAutoNum type="arabicPeriod"/>
            </a:pPr>
            <a:r>
              <a:rPr lang="ru-RU" dirty="0" smtClean="0"/>
              <a:t>Проблемы мониторинга экстерналий </a:t>
            </a:r>
            <a:r>
              <a:rPr lang="ru-RU" dirty="0" smtClean="0"/>
              <a:t>в сельском хозяйстве России</a:t>
            </a:r>
            <a:endParaRPr lang="ru-RU" i="1" dirty="0"/>
          </a:p>
          <a:p>
            <a:pPr marL="457200" indent="-457200" algn="l">
              <a:buAutoNum type="arabicPeriod"/>
            </a:pPr>
            <a:r>
              <a:rPr lang="ru-RU" dirty="0"/>
              <a:t>Модель </a:t>
            </a:r>
            <a:r>
              <a:rPr lang="en-US" dirty="0"/>
              <a:t>GLOBIOM</a:t>
            </a:r>
          </a:p>
          <a:p>
            <a:pPr marL="457200" indent="-457200" algn="l">
              <a:buAutoNum type="arabicPeriod"/>
            </a:pPr>
            <a:r>
              <a:rPr lang="ru-RU" dirty="0"/>
              <a:t>Анализ результатов модели</a:t>
            </a:r>
          </a:p>
          <a:p>
            <a:pPr marL="457200" indent="-457200" algn="l">
              <a:buAutoNum type="arabicPeriod"/>
            </a:pPr>
            <a:r>
              <a:rPr lang="ru-RU" dirty="0" smtClean="0"/>
              <a:t>Региональный </a:t>
            </a:r>
            <a:r>
              <a:rPr lang="ru-RU" dirty="0"/>
              <a:t>кейс: Амурская область</a:t>
            </a:r>
          </a:p>
          <a:p>
            <a:pPr marL="457200" indent="-457200" algn="l">
              <a:buAutoNum type="arabicPeriod"/>
            </a:pPr>
            <a:r>
              <a:rPr lang="ru-RU" dirty="0"/>
              <a:t>Госпрограмма эффект. ввода в оборот </a:t>
            </a:r>
            <a:r>
              <a:rPr lang="ru-RU" dirty="0" err="1"/>
              <a:t>сх</a:t>
            </a:r>
            <a:r>
              <a:rPr lang="ru-RU" dirty="0"/>
              <a:t> земель и прогноз на будущее до 2030 года.</a:t>
            </a:r>
          </a:p>
          <a:p>
            <a:pPr marL="457200" indent="-457200" algn="l">
              <a:buAutoNum type="arabicPeriod"/>
            </a:pPr>
            <a:r>
              <a:rPr lang="ru-RU" dirty="0" smtClean="0"/>
              <a:t>Рекомендации по улучшению статистики и наблюдениями за </a:t>
            </a:r>
            <a:r>
              <a:rPr lang="ru-RU" dirty="0" smtClean="0"/>
              <a:t>состоянием окружающей среды на возделываемых землях</a:t>
            </a:r>
            <a:endParaRPr lang="ru-RU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782E5C-1B2D-4977-9A87-224DF70101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195" y="268973"/>
            <a:ext cx="1164169" cy="36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E3602A0-88F8-425C-A96A-E8AF160D2B17}"/>
              </a:ext>
            </a:extLst>
          </p:cNvPr>
          <p:cNvSpPr txBox="1"/>
          <p:nvPr/>
        </p:nvSpPr>
        <p:spPr>
          <a:xfrm>
            <a:off x="6734175" y="152400"/>
            <a:ext cx="279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latin typeface="Tahoma" pitchFamily="34" charset="0"/>
                <a:ea typeface="Tahoma" pitchFamily="34" charset="0"/>
                <a:cs typeface="Tahoma" pitchFamily="34" charset="0"/>
              </a:rPr>
              <a:t>Центр агропродовольственной политики ИПЭИ РАНХиГС</a:t>
            </a:r>
          </a:p>
        </p:txBody>
      </p:sp>
    </p:spTree>
    <p:extLst>
      <p:ext uri="{BB962C8B-B14F-4D97-AF65-F5344CB8AC3E}">
        <p14:creationId xmlns:p14="http://schemas.microsoft.com/office/powerpoint/2010/main" val="970401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470" y="145676"/>
            <a:ext cx="1164169" cy="36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0" y="604986"/>
            <a:ext cx="9324975" cy="487367"/>
          </a:xfrm>
          <a:prstGeom prst="rect">
            <a:avLst/>
          </a:prstGeom>
          <a:gradFill rotWithShape="1">
            <a:gsLst>
              <a:gs pos="0">
                <a:srgbClr val="770000"/>
              </a:gs>
              <a:gs pos="50000">
                <a:srgbClr val="AD0000"/>
              </a:gs>
              <a:gs pos="100000">
                <a:srgbClr val="CE0000"/>
              </a:gs>
            </a:gsLst>
            <a:lin ang="0" scaled="1"/>
          </a:gradFill>
          <a:ln w="9525" algn="ctr">
            <a:noFill/>
            <a:round/>
            <a:headEnd/>
            <a:tailEnd/>
          </a:ln>
        </p:spPr>
        <p:txBody>
          <a:bodyPr/>
          <a:lstStyle/>
          <a:p>
            <a:pPr defTabSz="1042988"/>
            <a:endParaRPr lang="ru-RU" sz="2100" b="0" dirty="0"/>
          </a:p>
        </p:txBody>
      </p:sp>
      <p:sp>
        <p:nvSpPr>
          <p:cNvPr id="9" name="Text Box 23"/>
          <p:cNvSpPr txBox="1">
            <a:spLocks noChangeArrowheads="1"/>
          </p:cNvSpPr>
          <p:nvPr/>
        </p:nvSpPr>
        <p:spPr bwMode="auto">
          <a:xfrm>
            <a:off x="-1" y="668013"/>
            <a:ext cx="93249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8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Моделирование последствий государственной программ вовлечения земель:</a:t>
            </a:r>
            <a:endParaRPr lang="ru-RU" sz="1800" dirty="0">
              <a:solidFill>
                <a:schemeClr val="bg1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Text Box 23"/>
          <p:cNvSpPr txBox="1">
            <a:spLocks noChangeArrowheads="1"/>
          </p:cNvSpPr>
          <p:nvPr/>
        </p:nvSpPr>
        <p:spPr bwMode="auto">
          <a:xfrm>
            <a:off x="140708" y="1189155"/>
            <a:ext cx="9624583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00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Актуальность:</a:t>
            </a:r>
          </a:p>
          <a:p>
            <a:pPr algn="l">
              <a:spcBef>
                <a:spcPct val="50000"/>
              </a:spcBef>
            </a:pPr>
            <a:r>
              <a:rPr lang="ru-RU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В январе 2020 года 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был опубликован </a:t>
            </a:r>
            <a:r>
              <a:rPr lang="ru-RU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проект </a:t>
            </a:r>
            <a:r>
              <a:rPr lang="ru-RU" sz="1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Государственной программы эффективного вовлечения в оборот земель </a:t>
            </a:r>
            <a:r>
              <a:rPr lang="ru-RU" sz="1800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сх</a:t>
            </a:r>
            <a:r>
              <a:rPr lang="ru-RU" sz="1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 назначения и развития мелиоративного комплекса Российской </a:t>
            </a:r>
            <a:r>
              <a:rPr lang="ru-RU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Федерации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endParaRPr lang="ru-RU" sz="18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>
              <a:spcBef>
                <a:spcPct val="50000"/>
              </a:spcBef>
            </a:pPr>
            <a:r>
              <a:rPr lang="ru-RU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Проект предполагает ряд целевых показателей: - вовлечение в оборот земель </a:t>
            </a:r>
            <a:r>
              <a:rPr lang="ru-RU" sz="1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сх</a:t>
            </a:r>
            <a:r>
              <a:rPr lang="ru-RU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 назначения на </a:t>
            </a:r>
            <a:r>
              <a:rPr lang="ru-RU" sz="1800" b="1" u="sng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12000 тыс. га </a:t>
            </a:r>
            <a:r>
              <a:rPr lang="ru-RU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к 2030 году</a:t>
            </a:r>
            <a:r>
              <a:rPr lang="ru-RU" sz="1200" dirty="0">
                <a:latin typeface="Tahoma" pitchFamily="34" charset="0"/>
                <a:ea typeface="Tahoma" pitchFamily="34" charset="0"/>
                <a:cs typeface="Tahoma" pitchFamily="34" charset="0"/>
              </a:rPr>
              <a:t>(см здесь </a:t>
            </a:r>
            <a:r>
              <a:rPr lang="en-US" sz="1200" dirty="0">
                <a:latin typeface="Tahoma" pitchFamily="34" charset="0"/>
                <a:ea typeface="Tahoma" pitchFamily="34" charset="0"/>
                <a:cs typeface="Tahoma" pitchFamily="34" charset="0"/>
                <a:hlinkClick r:id="rId4"/>
              </a:rPr>
              <a:t>http://government.ru/news/40326/</a:t>
            </a:r>
            <a:r>
              <a:rPr lang="ru-RU" sz="1200" dirty="0">
                <a:latin typeface="Tahoma" pitchFamily="34" charset="0"/>
                <a:ea typeface="Tahoma" pitchFamily="34" charset="0"/>
                <a:cs typeface="Tahoma" pitchFamily="34" charset="0"/>
              </a:rPr>
              <a:t> от 2 </a:t>
            </a:r>
            <a:r>
              <a:rPr lang="ru-RU" sz="12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сент</a:t>
            </a:r>
            <a:r>
              <a:rPr lang="ru-RU" sz="1200" dirty="0">
                <a:latin typeface="Tahoma" pitchFamily="34" charset="0"/>
                <a:ea typeface="Tahoma" pitchFamily="34" charset="0"/>
                <a:cs typeface="Tahoma" pitchFamily="34" charset="0"/>
              </a:rPr>
              <a:t> 2020 г)</a:t>
            </a:r>
            <a:r>
              <a:rPr lang="ru-RU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;  </a:t>
            </a:r>
          </a:p>
          <a:p>
            <a:pPr algn="l">
              <a:spcBef>
                <a:spcPct val="50000"/>
              </a:spcBef>
            </a:pPr>
            <a:r>
              <a:rPr lang="ru-RU" sz="1800" i="1" dirty="0">
                <a:latin typeface="Tahoma" pitchFamily="34" charset="0"/>
                <a:ea typeface="Tahoma" pitchFamily="34" charset="0"/>
                <a:cs typeface="Tahoma" pitchFamily="34" charset="0"/>
              </a:rPr>
              <a:t>- предотвращение выбытия </a:t>
            </a:r>
            <a:r>
              <a:rPr lang="ru-RU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из сельскохозяйственного оборота 126 тыс. га мелиорированных земель; </a:t>
            </a:r>
          </a:p>
          <a:p>
            <a:pPr algn="l">
              <a:spcBef>
                <a:spcPct val="50000"/>
              </a:spcBef>
            </a:pPr>
            <a:r>
              <a:rPr lang="ru-RU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- </a:t>
            </a:r>
            <a:r>
              <a:rPr lang="ru-RU" sz="1800" i="1" dirty="0">
                <a:latin typeface="Tahoma" pitchFamily="34" charset="0"/>
                <a:ea typeface="Tahoma" pitchFamily="34" charset="0"/>
                <a:cs typeface="Tahoma" pitchFamily="34" charset="0"/>
              </a:rPr>
              <a:t>защита</a:t>
            </a:r>
            <a:r>
              <a:rPr lang="ru-RU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 80 тыс. га земель от водной эрозии.</a:t>
            </a:r>
          </a:p>
          <a:p>
            <a:pPr algn="l">
              <a:spcBef>
                <a:spcPct val="50000"/>
              </a:spcBef>
            </a:pPr>
            <a:r>
              <a:rPr lang="ru-RU" sz="200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Оценка эффективности программы: 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оценить актуальность проекта, оценить обоснованность целевых показателей – </a:t>
            </a:r>
            <a:r>
              <a:rPr lang="ru-RU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Почему вводить 12 млн га? Почему не 5 млн га или 20 млн га?</a:t>
            </a:r>
            <a:endParaRPr lang="en-US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>
              <a:spcBef>
                <a:spcPct val="50000"/>
              </a:spcBef>
            </a:pP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, а также проанализировать возможные альтернативы.</a:t>
            </a:r>
            <a:endParaRPr lang="ru-RU" sz="1600" dirty="0">
              <a:latin typeface="Times New Roman" panose="02020603050405020304" pitchFamily="18" charset="0"/>
              <a:ea typeface="Tahoma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102471-AF08-47E1-96FE-FF70183C3F37}"/>
              </a:ext>
            </a:extLst>
          </p:cNvPr>
          <p:cNvSpPr txBox="1"/>
          <p:nvPr/>
        </p:nvSpPr>
        <p:spPr>
          <a:xfrm>
            <a:off x="6734175" y="152400"/>
            <a:ext cx="279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latin typeface="Tahoma" pitchFamily="34" charset="0"/>
                <a:ea typeface="Tahoma" pitchFamily="34" charset="0"/>
                <a:cs typeface="Tahoma" pitchFamily="34" charset="0"/>
              </a:rPr>
              <a:t>Центр агропродовольственной политики ИПЭИ РАНХиГС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35A315E7-F790-4C8C-B270-315A1520D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3A33-6A4A-4395-8324-C6DCD486F135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A873E81-D9D3-4907-874D-7164B5E012E2}"/>
              </a:ext>
            </a:extLst>
          </p:cNvPr>
          <p:cNvSpPr txBox="1"/>
          <p:nvPr/>
        </p:nvSpPr>
        <p:spPr>
          <a:xfrm>
            <a:off x="285750" y="0"/>
            <a:ext cx="927735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Прогноз на будущее, до 2030 г.</a:t>
            </a:r>
          </a:p>
          <a:p>
            <a:r>
              <a:rPr lang="ru-RU" sz="1800" dirty="0"/>
              <a:t>11 культур в </a:t>
            </a:r>
            <a:r>
              <a:rPr lang="en-US" sz="1800" dirty="0"/>
              <a:t>GLOBIOM-RU</a:t>
            </a:r>
            <a:endParaRPr lang="ru-RU" sz="1800" dirty="0"/>
          </a:p>
          <a:p>
            <a:r>
              <a:rPr lang="en-US" sz="1600" dirty="0"/>
              <a:t>                     </a:t>
            </a:r>
            <a:r>
              <a:rPr lang="ru-RU" sz="1800" dirty="0"/>
              <a:t>Модель находит 2 сценария роста посевов от 4.6 до 7.7 млн га (2030 к 2020 г.)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8E0BAF2-49FC-4330-9D55-AAB86A6C28B7}"/>
              </a:ext>
            </a:extLst>
          </p:cNvPr>
          <p:cNvSpPr txBox="1"/>
          <p:nvPr/>
        </p:nvSpPr>
        <p:spPr>
          <a:xfrm>
            <a:off x="-133350" y="5925234"/>
            <a:ext cx="69151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/>
              <a:t>С ростом урожайности и небольшим расширением посевов, можно получать больше продукции и меньше эмиссий</a:t>
            </a:r>
            <a:r>
              <a:rPr lang="en-US" sz="1800" dirty="0"/>
              <a:t>, </a:t>
            </a:r>
            <a:r>
              <a:rPr lang="ru-RU" sz="1800" dirty="0"/>
              <a:t>в т.ч. И на ед. </a:t>
            </a:r>
            <a:r>
              <a:rPr lang="ru-RU" sz="1800" dirty="0" err="1"/>
              <a:t>произвед</a:t>
            </a:r>
            <a:r>
              <a:rPr lang="ru-RU" sz="1800" dirty="0"/>
              <a:t>. </a:t>
            </a:r>
            <a:r>
              <a:rPr lang="ru-RU" sz="1800" dirty="0" err="1"/>
              <a:t>прод</a:t>
            </a:r>
            <a:r>
              <a:rPr lang="ru-RU" sz="1800" dirty="0"/>
              <a:t> </a:t>
            </a:r>
            <a:r>
              <a:rPr lang="ru-RU" sz="1800" dirty="0" err="1"/>
              <a:t>растен</a:t>
            </a:r>
            <a:r>
              <a:rPr lang="ru-RU" sz="1800" dirty="0"/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5199A0-0DED-457E-9788-CAA4931A4EA9}"/>
              </a:ext>
            </a:extLst>
          </p:cNvPr>
          <p:cNvSpPr txBox="1"/>
          <p:nvPr/>
        </p:nvSpPr>
        <p:spPr>
          <a:xfrm>
            <a:off x="-133350" y="116263"/>
            <a:ext cx="223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err="1">
                <a:solidFill>
                  <a:schemeClr val="accent2">
                    <a:lumMod val="75000"/>
                  </a:schemeClr>
                </a:solidFill>
              </a:rPr>
              <a:t>Результ</a:t>
            </a:r>
            <a:r>
              <a:rPr lang="ru-RU" i="1" dirty="0">
                <a:solidFill>
                  <a:schemeClr val="accent2">
                    <a:lumMod val="75000"/>
                  </a:schemeClr>
                </a:solidFill>
              </a:rPr>
              <a:t>. расчетов </a:t>
            </a:r>
            <a:r>
              <a:rPr lang="en-US" i="1" dirty="0">
                <a:solidFill>
                  <a:schemeClr val="accent2">
                    <a:lumMod val="75000"/>
                  </a:schemeClr>
                </a:solidFill>
              </a:rPr>
              <a:t>GLOBIOM</a:t>
            </a:r>
            <a:endParaRPr lang="ru-RU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0C41CFE-23EF-4A66-8DF7-7F41087194B6}"/>
              </a:ext>
            </a:extLst>
          </p:cNvPr>
          <p:cNvSpPr txBox="1"/>
          <p:nvPr/>
        </p:nvSpPr>
        <p:spPr>
          <a:xfrm>
            <a:off x="6381750" y="6066903"/>
            <a:ext cx="2552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C000"/>
                </a:solidFill>
              </a:rPr>
              <a:t>Темпы роста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76AE650-D2F6-4960-8253-E8708E1FCF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75" y="1316592"/>
            <a:ext cx="8686800" cy="4562475"/>
          </a:xfrm>
          <a:prstGeom prst="rect">
            <a:avLst/>
          </a:prstGeom>
        </p:spPr>
      </p:pic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CC6F0EFE-8812-49F8-BE68-DAE5124708BD}"/>
              </a:ext>
            </a:extLst>
          </p:cNvPr>
          <p:cNvCxnSpPr/>
          <p:nvPr/>
        </p:nvCxnSpPr>
        <p:spPr bwMode="auto">
          <a:xfrm flipH="1" flipV="1">
            <a:off x="5105400" y="5593527"/>
            <a:ext cx="1993900" cy="540573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E6046081-CD49-44EF-A3A2-A372B77F8D36}"/>
              </a:ext>
            </a:extLst>
          </p:cNvPr>
          <p:cNvCxnSpPr>
            <a:cxnSpLocks/>
          </p:cNvCxnSpPr>
          <p:nvPr/>
        </p:nvCxnSpPr>
        <p:spPr bwMode="auto">
          <a:xfrm flipV="1">
            <a:off x="8575675" y="5762066"/>
            <a:ext cx="33337" cy="575497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8B2AD3E5-739D-4E2A-A4BE-1BCB3EA91AFA}"/>
              </a:ext>
            </a:extLst>
          </p:cNvPr>
          <p:cNvCxnSpPr>
            <a:cxnSpLocks/>
          </p:cNvCxnSpPr>
          <p:nvPr/>
        </p:nvCxnSpPr>
        <p:spPr bwMode="auto">
          <a:xfrm flipV="1">
            <a:off x="2400300" y="4552950"/>
            <a:ext cx="704850" cy="1828278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E0977066-370D-4CF8-93A8-1DD8EE36437F}"/>
              </a:ext>
            </a:extLst>
          </p:cNvPr>
          <p:cNvCxnSpPr>
            <a:cxnSpLocks/>
          </p:cNvCxnSpPr>
          <p:nvPr/>
        </p:nvCxnSpPr>
        <p:spPr bwMode="auto">
          <a:xfrm flipV="1">
            <a:off x="6153150" y="4680065"/>
            <a:ext cx="1968385" cy="161767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4392950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45" y="236182"/>
            <a:ext cx="1164169" cy="36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-8619" y="849442"/>
            <a:ext cx="9324975" cy="599581"/>
          </a:xfrm>
          <a:prstGeom prst="rect">
            <a:avLst/>
          </a:prstGeom>
          <a:gradFill rotWithShape="1">
            <a:gsLst>
              <a:gs pos="0">
                <a:srgbClr val="770000"/>
              </a:gs>
              <a:gs pos="50000">
                <a:srgbClr val="AD0000"/>
              </a:gs>
              <a:gs pos="100000">
                <a:srgbClr val="CE0000"/>
              </a:gs>
            </a:gsLst>
            <a:lin ang="0" scaled="1"/>
          </a:gradFill>
          <a:ln w="9525" algn="ctr">
            <a:noFill/>
            <a:round/>
            <a:headEnd/>
            <a:tailEnd/>
          </a:ln>
        </p:spPr>
        <p:txBody>
          <a:bodyPr/>
          <a:lstStyle/>
          <a:p>
            <a:pPr defTabSz="1042988"/>
            <a:endParaRPr lang="ru-RU" sz="2100" b="0" dirty="0"/>
          </a:p>
        </p:txBody>
      </p:sp>
      <p:sp>
        <p:nvSpPr>
          <p:cNvPr id="9" name="Text Box 23"/>
          <p:cNvSpPr txBox="1">
            <a:spLocks noChangeArrowheads="1"/>
          </p:cNvSpPr>
          <p:nvPr/>
        </p:nvSpPr>
        <p:spPr bwMode="auto">
          <a:xfrm>
            <a:off x="-8620" y="945529"/>
            <a:ext cx="93249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8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Рекомендации для органов государственного управления: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97007" y="36127"/>
            <a:ext cx="279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latin typeface="Tahoma" pitchFamily="34" charset="0"/>
                <a:ea typeface="Tahoma" pitchFamily="34" charset="0"/>
                <a:cs typeface="Tahoma" pitchFamily="34" charset="0"/>
              </a:rPr>
              <a:t>Центр агропродовольственной политики РАНХиГС</a:t>
            </a:r>
          </a:p>
        </p:txBody>
      </p:sp>
      <p:sp>
        <p:nvSpPr>
          <p:cNvPr id="15" name="Text Box 23"/>
          <p:cNvSpPr txBox="1">
            <a:spLocks noChangeArrowheads="1"/>
          </p:cNvSpPr>
          <p:nvPr/>
        </p:nvSpPr>
        <p:spPr bwMode="auto">
          <a:xfrm>
            <a:off x="0" y="1543505"/>
            <a:ext cx="9415035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9388" indent="-179388" algn="l">
              <a:spcBef>
                <a:spcPct val="500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ru-RU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Упорядочивание статистической системы сбора и публикации данных по балансу основных элементов (N, P, K) в почве (в т.ч. и сбор информации у </a:t>
            </a:r>
            <a:r>
              <a:rPr lang="ru-RU" sz="1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Агрохимслужб</a:t>
            </a:r>
            <a:r>
              <a:rPr lang="ru-RU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), а также остатков и нитратов.</a:t>
            </a:r>
          </a:p>
          <a:p>
            <a:pPr marL="179388" indent="-179388" algn="l">
              <a:spcBef>
                <a:spcPct val="500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ru-RU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Поправки в 101-ФЗ о Плодородии земель </a:t>
            </a:r>
            <a:r>
              <a:rPr lang="ru-RU" sz="1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сх</a:t>
            </a:r>
            <a:r>
              <a:rPr lang="ru-RU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назн</a:t>
            </a:r>
            <a:r>
              <a:rPr lang="ru-RU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.(1998), об обязательной разработке и публикации Национального доклада о плодородии почв (вернуть статью 12): в т.ч. с данными о внесении удобрений, содержании в-</a:t>
            </a:r>
            <a:r>
              <a:rPr lang="ru-RU" sz="1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тв</a:t>
            </a:r>
            <a:r>
              <a:rPr lang="ru-RU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, содержание остатков в почве, и выпуск продукции - содержание в-</a:t>
            </a:r>
            <a:r>
              <a:rPr lang="ru-RU" sz="1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тв</a:t>
            </a:r>
            <a:r>
              <a:rPr lang="ru-RU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 и качество продукции по регионам РФ.</a:t>
            </a:r>
          </a:p>
          <a:p>
            <a:pPr marL="179388" indent="-179388" algn="l">
              <a:spcBef>
                <a:spcPct val="500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ru-RU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Организация мониторинга и контроля за использованием пестицидов в </a:t>
            </a:r>
            <a:r>
              <a:rPr lang="ru-RU" sz="1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сх</a:t>
            </a:r>
            <a:r>
              <a:rPr lang="ru-RU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, почвах и близлежащих водоемах, в т.ч. и в разрезе регионов (поправки в 242-ФЗ об </a:t>
            </a:r>
            <a:r>
              <a:rPr lang="ru-RU" sz="1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обращ</a:t>
            </a:r>
            <a:r>
              <a:rPr lang="ru-RU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. с пестицидами, а также Приказ 664 [2015 г] «О мониторинге земель </a:t>
            </a:r>
            <a:r>
              <a:rPr lang="ru-RU" sz="1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сх</a:t>
            </a:r>
            <a:r>
              <a:rPr lang="ru-RU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назнач</a:t>
            </a:r>
            <a:r>
              <a:rPr lang="ru-RU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.»)</a:t>
            </a:r>
          </a:p>
          <a:p>
            <a:pPr marL="179388" indent="-179388" algn="l">
              <a:spcBef>
                <a:spcPct val="500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ru-RU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Разработка методологии и статистического сбора по оценке эмиссий ПГ от растениеводства и животноводства на уровне субъектов Федерации. (для Росгидромета [</a:t>
            </a:r>
            <a:r>
              <a:rPr lang="ru-RU" sz="1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Распоряж</a:t>
            </a:r>
            <a:r>
              <a:rPr lang="ru-RU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. Прав-</a:t>
            </a:r>
            <a:r>
              <a:rPr lang="ru-RU" sz="1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ва</a:t>
            </a:r>
            <a:r>
              <a:rPr lang="ru-RU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 278-р от 2006], а также Распоряжение Прав-</a:t>
            </a:r>
            <a:r>
              <a:rPr lang="ru-RU" sz="1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ва</a:t>
            </a:r>
            <a:r>
              <a:rPr lang="ru-RU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 РФ 716-р от 22 апр. 2015 года).</a:t>
            </a:r>
          </a:p>
          <a:p>
            <a:pPr algn="l">
              <a:spcBef>
                <a:spcPct val="50000"/>
              </a:spcBef>
            </a:pPr>
            <a:endParaRPr lang="ru-RU" sz="1800" dirty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03991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3A33-6A4A-4395-8324-C6DCD486F135}" type="slidenum">
              <a:rPr lang="ru-RU" smtClean="0"/>
              <a:pPr/>
              <a:t>23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780154" y="55599"/>
            <a:ext cx="8570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Публикации по теме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537854" y="548580"/>
            <a:ext cx="8143991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000" dirty="0" smtClean="0"/>
              <a:t>Строков А.С., Поташников В.Ю. и ко(2020). Адаптация аграрной политики России к Целям устойчивого развития </a:t>
            </a:r>
            <a:r>
              <a:rPr lang="en-US" sz="2000" dirty="0" smtClean="0"/>
              <a:t>// </a:t>
            </a:r>
            <a:endParaRPr lang="ru-RU" sz="2000" dirty="0" smtClean="0"/>
          </a:p>
          <a:p>
            <a:pPr algn="l"/>
            <a:r>
              <a:rPr lang="ru-RU" sz="2000" i="1" dirty="0" smtClean="0"/>
              <a:t>Экономическая политика</a:t>
            </a:r>
            <a:r>
              <a:rPr lang="ru-RU" sz="2000" dirty="0" smtClean="0"/>
              <a:t> – 6, стр. 140-165. </a:t>
            </a:r>
            <a:r>
              <a:rPr lang="en-US" sz="2000" dirty="0"/>
              <a:t>URL: </a:t>
            </a:r>
            <a:r>
              <a:rPr lang="en-US" sz="1400" dirty="0">
                <a:hlinkClick r:id="rId2"/>
              </a:rPr>
              <a:t>http://ecpolicy.ru/images/stories/2020_6/006_.</a:t>
            </a:r>
            <a:r>
              <a:rPr lang="en-US" sz="1400" dirty="0" smtClean="0">
                <a:hlinkClick r:id="rId2"/>
              </a:rPr>
              <a:t>pdf</a:t>
            </a:r>
            <a:r>
              <a:rPr lang="en-US" sz="1400" dirty="0" smtClean="0"/>
              <a:t> </a:t>
            </a:r>
            <a:endParaRPr lang="ru-RU" sz="1400" dirty="0" smtClean="0"/>
          </a:p>
          <a:p>
            <a:endParaRPr lang="ru-RU" sz="800" dirty="0"/>
          </a:p>
          <a:p>
            <a:pPr algn="l"/>
            <a:r>
              <a:rPr lang="ru-RU" sz="2000" dirty="0" smtClean="0"/>
              <a:t>Строков А.С., Терновский Д.С., Поташников В.Ю., Потапова А.А. (2020). Оценка экологических экстерналий как последствий расширения внешнеторговой деятельности </a:t>
            </a:r>
            <a:r>
              <a:rPr lang="en-US" sz="2000" dirty="0" smtClean="0"/>
              <a:t>// </a:t>
            </a:r>
            <a:endParaRPr lang="ru-RU" sz="2000" dirty="0" smtClean="0"/>
          </a:p>
          <a:p>
            <a:pPr algn="l"/>
            <a:r>
              <a:rPr lang="ru-RU" sz="2000" i="1" dirty="0" smtClean="0"/>
              <a:t>Журнал Новой экономической ассоциации</a:t>
            </a:r>
            <a:r>
              <a:rPr lang="ru-RU" sz="2000" dirty="0" smtClean="0"/>
              <a:t> </a:t>
            </a:r>
            <a:r>
              <a:rPr lang="en-US" sz="2000" dirty="0" smtClean="0"/>
              <a:t>– </a:t>
            </a:r>
            <a:r>
              <a:rPr lang="ru-RU" sz="2000" dirty="0" smtClean="0"/>
              <a:t>№</a:t>
            </a:r>
            <a:r>
              <a:rPr lang="en-US" sz="2000" dirty="0" smtClean="0"/>
              <a:t>4(4</a:t>
            </a:r>
            <a:r>
              <a:rPr lang="ru-RU" sz="2000" dirty="0" smtClean="0"/>
              <a:t>8</a:t>
            </a:r>
            <a:r>
              <a:rPr lang="en-US" sz="2000" dirty="0" smtClean="0"/>
              <a:t>), </a:t>
            </a:r>
            <a:r>
              <a:rPr lang="ru-RU" sz="2000" dirty="0" smtClean="0"/>
              <a:t>стр. 131-138. </a:t>
            </a:r>
            <a:r>
              <a:rPr lang="en-US" sz="2000" dirty="0"/>
              <a:t>URL: </a:t>
            </a:r>
            <a:r>
              <a:rPr lang="en-US" sz="1400" dirty="0">
                <a:hlinkClick r:id="rId3"/>
              </a:rPr>
              <a:t>http://</a:t>
            </a:r>
            <a:r>
              <a:rPr lang="en-US" sz="1400" dirty="0" smtClean="0">
                <a:hlinkClick r:id="rId3"/>
              </a:rPr>
              <a:t>journal.econorus.org/pdf/NEA-48.pdf</a:t>
            </a:r>
            <a:r>
              <a:rPr lang="en-US" sz="1400" dirty="0" smtClean="0"/>
              <a:t> </a:t>
            </a:r>
            <a:endParaRPr lang="ru-RU" sz="1400" dirty="0" smtClean="0"/>
          </a:p>
          <a:p>
            <a:endParaRPr lang="ru-RU" sz="2000" dirty="0"/>
          </a:p>
          <a:p>
            <a:pPr algn="l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Цветнов Е.В., Макаров О.А., Строков А.С., Цветнова О.Б. (2021).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Роль почв в оценке деградации земель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//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Почвоведение – 3. стр. 363-371.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URL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https://sciencejournals.ru/view-article/?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j=pochved&amp;y=2021&amp;v=0&amp;n=3&amp;a=Pochved2103016Tsvetnov</a:t>
            </a: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l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Строков А.С. (2021).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Эмиссии парниковых газов при производстве растениеводческой продукции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//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Вестник Российской академии наук – т. 91, №3 – стр. 265-272.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URL: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elibrary.ru/item.asp?id=44848367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Строков А.С. (2021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Экономика штрафов за загрязнение окружающей среды со стороны животноводческих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ферм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//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Аграрная наука (в печати)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5199A0-0DED-457E-9788-CAA4931A4EA9}"/>
              </a:ext>
            </a:extLst>
          </p:cNvPr>
          <p:cNvSpPr txBox="1"/>
          <p:nvPr/>
        </p:nvSpPr>
        <p:spPr>
          <a:xfrm>
            <a:off x="-26181" y="1384553"/>
            <a:ext cx="16126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err="1">
                <a:solidFill>
                  <a:schemeClr val="accent2">
                    <a:lumMod val="75000"/>
                  </a:schemeClr>
                </a:solidFill>
              </a:rPr>
              <a:t>Результ</a:t>
            </a:r>
            <a:r>
              <a:rPr lang="ru-RU" sz="1400" i="1" dirty="0">
                <a:solidFill>
                  <a:schemeClr val="accent2">
                    <a:lumMod val="75000"/>
                  </a:schemeClr>
                </a:solidFill>
              </a:rPr>
              <a:t>. </a:t>
            </a:r>
            <a:endParaRPr lang="ru-RU" sz="14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1400" i="1" dirty="0" smtClean="0">
                <a:solidFill>
                  <a:schemeClr val="accent2">
                    <a:lumMod val="75000"/>
                  </a:schemeClr>
                </a:solidFill>
              </a:rPr>
              <a:t>расчетов с </a:t>
            </a:r>
          </a:p>
          <a:p>
            <a:r>
              <a:rPr lang="en-US" sz="1400" i="1" dirty="0" smtClean="0">
                <a:solidFill>
                  <a:schemeClr val="accent2">
                    <a:lumMod val="75000"/>
                  </a:schemeClr>
                </a:solidFill>
              </a:rPr>
              <a:t>GLOBIOM</a:t>
            </a:r>
            <a:endParaRPr lang="ru-RU" sz="14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7" name="Прямая со стрелкой 6"/>
          <p:cNvCxnSpPr>
            <a:stCxn id="5" idx="0"/>
          </p:cNvCxnSpPr>
          <p:nvPr/>
        </p:nvCxnSpPr>
        <p:spPr bwMode="auto">
          <a:xfrm flipV="1">
            <a:off x="780155" y="940298"/>
            <a:ext cx="806335" cy="44425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Прямая со стрелкой 8"/>
          <p:cNvCxnSpPr/>
          <p:nvPr/>
        </p:nvCxnSpPr>
        <p:spPr bwMode="auto">
          <a:xfrm>
            <a:off x="656705" y="2123217"/>
            <a:ext cx="881149" cy="57723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-10795" y="4618855"/>
            <a:ext cx="11970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Обзорные</a:t>
            </a:r>
            <a:endParaRPr lang="ru-RU" sz="1600" dirty="0"/>
          </a:p>
        </p:txBody>
      </p:sp>
      <p:cxnSp>
        <p:nvCxnSpPr>
          <p:cNvPr id="12" name="Прямая со стрелкой 11"/>
          <p:cNvCxnSpPr>
            <a:stCxn id="10" idx="0"/>
          </p:cNvCxnSpPr>
          <p:nvPr/>
        </p:nvCxnSpPr>
        <p:spPr bwMode="auto">
          <a:xfrm flipV="1">
            <a:off x="587722" y="3912558"/>
            <a:ext cx="950132" cy="706297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Прямая со стрелкой 13"/>
          <p:cNvCxnSpPr>
            <a:stCxn id="10" idx="2"/>
          </p:cNvCxnSpPr>
          <p:nvPr/>
        </p:nvCxnSpPr>
        <p:spPr bwMode="auto">
          <a:xfrm>
            <a:off x="587722" y="4957409"/>
            <a:ext cx="1091449" cy="95294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002511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252" y="2453322"/>
            <a:ext cx="2827683" cy="880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4678878" y="0"/>
            <a:ext cx="5227121" cy="6858000"/>
          </a:xfrm>
          <a:prstGeom prst="rect">
            <a:avLst/>
          </a:prstGeom>
          <a:gradFill rotWithShape="1">
            <a:gsLst>
              <a:gs pos="0">
                <a:srgbClr val="770000"/>
              </a:gs>
              <a:gs pos="50000">
                <a:srgbClr val="AD0000"/>
              </a:gs>
              <a:gs pos="100000">
                <a:srgbClr val="CE0000"/>
              </a:gs>
            </a:gsLst>
            <a:lin ang="0" scaled="1"/>
          </a:gradFill>
          <a:ln w="9525" algn="ctr">
            <a:noFill/>
            <a:round/>
            <a:headEnd/>
            <a:tailEnd/>
          </a:ln>
        </p:spPr>
        <p:txBody>
          <a:bodyPr/>
          <a:lstStyle/>
          <a:p>
            <a:pPr defTabSz="1042988"/>
            <a:endParaRPr lang="ru-RU" sz="2100" b="0"/>
          </a:p>
        </p:txBody>
      </p:sp>
      <p:sp>
        <p:nvSpPr>
          <p:cNvPr id="35844" name="Text Box 2052"/>
          <p:cNvSpPr txBox="1">
            <a:spLocks noChangeArrowheads="1"/>
          </p:cNvSpPr>
          <p:nvPr/>
        </p:nvSpPr>
        <p:spPr bwMode="auto">
          <a:xfrm>
            <a:off x="4678877" y="2631965"/>
            <a:ext cx="522712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Спасибо за внимание!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62264" y="4862656"/>
            <a:ext cx="279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latin typeface="Tahoma" pitchFamily="34" charset="0"/>
                <a:ea typeface="Tahoma" pitchFamily="34" charset="0"/>
                <a:cs typeface="Tahoma" pitchFamily="34" charset="0"/>
              </a:rPr>
              <a:t>Центр агропродовольственной ИПЭИ политики РАНХиГС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6AC49CE-0D63-4979-BD54-C4B92B72B36C}"/>
              </a:ext>
            </a:extLst>
          </p:cNvPr>
          <p:cNvSpPr txBox="1"/>
          <p:nvPr/>
        </p:nvSpPr>
        <p:spPr>
          <a:xfrm>
            <a:off x="40202" y="5866170"/>
            <a:ext cx="4638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Контакты: Антон Строков</a:t>
            </a:r>
            <a:endParaRPr lang="en-US" sz="1600" dirty="0"/>
          </a:p>
          <a:p>
            <a:r>
              <a:rPr lang="ru-RU" sz="1600" dirty="0"/>
              <a:t> </a:t>
            </a:r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strokov-as@ranepa.ru </a:t>
            </a: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" y="153913"/>
            <a:ext cx="1164169" cy="36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90500" y="683761"/>
            <a:ext cx="9324975" cy="514573"/>
          </a:xfrm>
          <a:prstGeom prst="rect">
            <a:avLst/>
          </a:prstGeom>
          <a:gradFill rotWithShape="1">
            <a:gsLst>
              <a:gs pos="0">
                <a:srgbClr val="770000"/>
              </a:gs>
              <a:gs pos="50000">
                <a:srgbClr val="AD0000"/>
              </a:gs>
              <a:gs pos="100000">
                <a:srgbClr val="CE0000"/>
              </a:gs>
            </a:gsLst>
            <a:lin ang="0" scaled="1"/>
          </a:gradFill>
          <a:ln w="9525" algn="ctr">
            <a:noFill/>
            <a:round/>
            <a:headEnd/>
            <a:tailEnd/>
          </a:ln>
        </p:spPr>
        <p:txBody>
          <a:bodyPr/>
          <a:lstStyle/>
          <a:p>
            <a:pPr defTabSz="1042988"/>
            <a:endParaRPr lang="ru-RU" sz="2100" b="0" dirty="0"/>
          </a:p>
        </p:txBody>
      </p:sp>
      <p:sp>
        <p:nvSpPr>
          <p:cNvPr id="9" name="Text Box 23"/>
          <p:cNvSpPr txBox="1">
            <a:spLocks noChangeArrowheads="1"/>
          </p:cNvSpPr>
          <p:nvPr/>
        </p:nvSpPr>
        <p:spPr bwMode="auto">
          <a:xfrm>
            <a:off x="190500" y="756381"/>
            <a:ext cx="93249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0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Теория:</a:t>
            </a:r>
            <a:endParaRPr lang="ru-RU" sz="2000" b="1" dirty="0">
              <a:solidFill>
                <a:schemeClr val="bg1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5" name="Text Box 23"/>
          <p:cNvSpPr txBox="1">
            <a:spLocks noChangeArrowheads="1"/>
          </p:cNvSpPr>
          <p:nvPr/>
        </p:nvSpPr>
        <p:spPr bwMode="auto">
          <a:xfrm>
            <a:off x="95250" y="1270954"/>
            <a:ext cx="9572625" cy="547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Основа – </a:t>
            </a:r>
            <a:r>
              <a:rPr lang="ru-RU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кривая Кузнеца 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ru-RU" sz="20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С.Кузнец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, 1955) – </a:t>
            </a:r>
            <a:r>
              <a:rPr lang="ru-RU" sz="1800" dirty="0">
                <a:latin typeface="Times New Roman" panose="02020603050405020304" pitchFamily="18" charset="0"/>
                <a:ea typeface="Tahoma" pitchFamily="34" charset="0"/>
                <a:cs typeface="Times New Roman" panose="02020603050405020304" pitchFamily="18" charset="0"/>
              </a:rPr>
              <a:t>с ростом ВВП увеличивается неравенство в доходах на начальном пути развития нации (экономики), а затем в результате экономических кризисов или реформ неравенство уменьшается. </a:t>
            </a:r>
          </a:p>
          <a:p>
            <a:pPr algn="l">
              <a:spcBef>
                <a:spcPct val="50000"/>
              </a:spcBef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Адаптация экологических экстерналий (издержки для третьих лиц):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79388" indent="-179388" algn="l">
              <a:spcBef>
                <a:spcPct val="50000"/>
              </a:spcBef>
              <a:buClr>
                <a:srgbClr val="C00000"/>
              </a:buClr>
            </a:pPr>
            <a:r>
              <a:rPr lang="ru-RU" sz="2000" b="1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«Экологическая кривая Кузнеца» (</a:t>
            </a:r>
            <a:r>
              <a:rPr lang="en-US" sz="2000" b="1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Grossman &amp; Krueger, 1991</a:t>
            </a:r>
            <a:r>
              <a:rPr lang="ru-RU" sz="2000" b="1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</a:p>
          <a:p>
            <a:pPr marL="179388" indent="-179388" algn="l">
              <a:spcBef>
                <a:spcPct val="500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ru-RU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С ростом ВВП </a:t>
            </a:r>
            <a:r>
              <a:rPr lang="ru-RU" sz="1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экстерналии</a:t>
            </a:r>
            <a:r>
              <a:rPr lang="ru-RU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 увеличиваются, затем наступает переломный момент (загрязнение достигает критической точки), </a:t>
            </a:r>
          </a:p>
          <a:p>
            <a:pPr algn="l">
              <a:spcBef>
                <a:spcPct val="50000"/>
              </a:spcBef>
              <a:buClr>
                <a:srgbClr val="C00000"/>
              </a:buClr>
            </a:pPr>
            <a:r>
              <a:rPr lang="ru-RU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и происходит разворот, </a:t>
            </a:r>
          </a:p>
          <a:p>
            <a:pPr algn="l">
              <a:spcBef>
                <a:spcPct val="50000"/>
              </a:spcBef>
              <a:buClr>
                <a:srgbClr val="C00000"/>
              </a:buClr>
            </a:pPr>
            <a:r>
              <a:rPr lang="ru-RU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и загрязнение окружающей среды </a:t>
            </a:r>
          </a:p>
          <a:p>
            <a:pPr algn="l">
              <a:spcBef>
                <a:spcPct val="50000"/>
              </a:spcBef>
              <a:buClr>
                <a:srgbClr val="C00000"/>
              </a:buClr>
            </a:pPr>
            <a:r>
              <a:rPr lang="ru-RU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уменьшается.</a:t>
            </a:r>
          </a:p>
          <a:p>
            <a:pPr marL="179388" indent="-179388" algn="l">
              <a:spcBef>
                <a:spcPct val="50000"/>
              </a:spcBef>
              <a:buClr>
                <a:srgbClr val="C00000"/>
              </a:buClr>
            </a:pPr>
            <a:r>
              <a:rPr lang="ru-RU" sz="180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Кривая загрязнений снижается, но не </a:t>
            </a:r>
          </a:p>
          <a:p>
            <a:pPr marL="179388" indent="-179388" algn="l">
              <a:spcBef>
                <a:spcPct val="50000"/>
              </a:spcBef>
              <a:buClr>
                <a:srgbClr val="C00000"/>
              </a:buClr>
            </a:pPr>
            <a:r>
              <a:rPr lang="ru-RU" sz="180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достигает нуля.</a:t>
            </a:r>
          </a:p>
          <a:p>
            <a:pPr marL="179388" indent="-179388" algn="l">
              <a:spcBef>
                <a:spcPct val="50000"/>
              </a:spcBef>
              <a:buClr>
                <a:srgbClr val="C00000"/>
              </a:buClr>
            </a:pPr>
            <a:r>
              <a:rPr lang="ru-RU" sz="1800" b="1" dirty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Происходит ли это в действительности и </a:t>
            </a:r>
          </a:p>
          <a:p>
            <a:pPr marL="179388" indent="-179388" algn="l">
              <a:spcBef>
                <a:spcPct val="50000"/>
              </a:spcBef>
              <a:buClr>
                <a:srgbClr val="C00000"/>
              </a:buClr>
            </a:pPr>
            <a:r>
              <a:rPr lang="ru-RU" sz="1800" b="1" dirty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как этого добиться?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7FB4941-72DD-4928-A047-F5648DF8A3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3000" y="3567559"/>
            <a:ext cx="4714875" cy="3290441"/>
          </a:xfrm>
          <a:prstGeom prst="rect">
            <a:avLst/>
          </a:prstGeom>
        </p:spPr>
      </p:pic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id="{6A39393B-7271-45C7-BAB2-33FDB1DBAB8A}"/>
              </a:ext>
            </a:extLst>
          </p:cNvPr>
          <p:cNvCxnSpPr/>
          <p:nvPr/>
        </p:nvCxnSpPr>
        <p:spPr bwMode="auto">
          <a:xfrm flipV="1">
            <a:off x="2244436" y="4381501"/>
            <a:ext cx="5461289" cy="77239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DFDC13C-BE5E-4F09-A2DD-DBADD8E3DC6F}"/>
              </a:ext>
            </a:extLst>
          </p:cNvPr>
          <p:cNvSpPr txBox="1"/>
          <p:nvPr/>
        </p:nvSpPr>
        <p:spPr>
          <a:xfrm>
            <a:off x="6906780" y="162263"/>
            <a:ext cx="279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latin typeface="Tahoma" pitchFamily="34" charset="0"/>
                <a:ea typeface="Tahoma" pitchFamily="34" charset="0"/>
                <a:cs typeface="Tahoma" pitchFamily="34" charset="0"/>
              </a:rPr>
              <a:t>Центр агропродовольственной политики ИПЭИ РАНХиГС</a:t>
            </a:r>
          </a:p>
        </p:txBody>
      </p:sp>
      <p:cxnSp>
        <p:nvCxnSpPr>
          <p:cNvPr id="4" name="Прямая со стрелкой 3"/>
          <p:cNvCxnSpPr/>
          <p:nvPr/>
        </p:nvCxnSpPr>
        <p:spPr bwMode="auto">
          <a:xfrm flipV="1">
            <a:off x="2751513" y="3765666"/>
            <a:ext cx="4155267" cy="19950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562404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BBF4D7C-1815-4B53-B971-2F8AEF0C8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3A33-6A4A-4395-8324-C6DCD486F135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988951A-683B-4042-922A-14E68DD70AC6}"/>
              </a:ext>
            </a:extLst>
          </p:cNvPr>
          <p:cNvSpPr txBox="1"/>
          <p:nvPr/>
        </p:nvSpPr>
        <p:spPr>
          <a:xfrm>
            <a:off x="104775" y="1214021"/>
            <a:ext cx="969644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Как добиться разворота кривой Кузнеца?</a:t>
            </a:r>
            <a:endParaRPr lang="ru-RU" dirty="0"/>
          </a:p>
          <a:p>
            <a:pPr algn="l"/>
            <a:r>
              <a:rPr lang="ru-RU" dirty="0"/>
              <a:t>1 – </a:t>
            </a:r>
            <a:r>
              <a:rPr lang="ru-RU" b="1" dirty="0"/>
              <a:t>государственное регулирование</a:t>
            </a:r>
            <a:r>
              <a:rPr lang="ru-RU" dirty="0"/>
              <a:t> (</a:t>
            </a:r>
            <a:r>
              <a:rPr lang="ru-RU" i="1" dirty="0"/>
              <a:t>остановка производств, принудительное сокращение выпуска продукции, налоги, штрафы…)</a:t>
            </a:r>
          </a:p>
          <a:p>
            <a:endParaRPr lang="ru-RU" dirty="0"/>
          </a:p>
          <a:p>
            <a:pPr algn="l"/>
            <a:r>
              <a:rPr lang="ru-RU" dirty="0"/>
              <a:t>2 – </a:t>
            </a:r>
            <a:r>
              <a:rPr lang="ru-RU" b="1" dirty="0"/>
              <a:t>изменение технологий </a:t>
            </a:r>
            <a:r>
              <a:rPr lang="ru-RU" dirty="0"/>
              <a:t>(</a:t>
            </a:r>
            <a:r>
              <a:rPr lang="ru-RU" i="1" dirty="0"/>
              <a:t>стимулирование государственных и частных инвестиций в НИОКР и проекты устойчивого развития</a:t>
            </a:r>
            <a:r>
              <a:rPr lang="ru-RU" dirty="0"/>
              <a:t>) и </a:t>
            </a:r>
            <a:r>
              <a:rPr lang="ru-RU" b="1" dirty="0"/>
              <a:t>вовлечение </a:t>
            </a:r>
            <a:r>
              <a:rPr lang="ru-RU" b="1" dirty="0" smtClean="0"/>
              <a:t>сельхозпредприятий в сохранение </a:t>
            </a:r>
            <a:r>
              <a:rPr lang="ru-RU" b="1" dirty="0"/>
              <a:t>ландшафта </a:t>
            </a:r>
            <a:r>
              <a:rPr lang="ru-RU" i="1" dirty="0"/>
              <a:t>(субсидии)</a:t>
            </a:r>
          </a:p>
          <a:p>
            <a:endParaRPr lang="ru-RU" dirty="0"/>
          </a:p>
          <a:p>
            <a:pPr algn="l"/>
            <a:r>
              <a:rPr lang="ru-RU" dirty="0"/>
              <a:t>3 – </a:t>
            </a:r>
            <a:r>
              <a:rPr lang="ru-RU" b="1" dirty="0"/>
              <a:t>проблемы измерения</a:t>
            </a:r>
            <a:r>
              <a:rPr lang="ru-RU" dirty="0"/>
              <a:t>, какие показатели действительно свидетельствуют о росте (снижении) загрязнения?</a:t>
            </a:r>
          </a:p>
          <a:p>
            <a:endParaRPr lang="ru-RU" dirty="0"/>
          </a:p>
          <a:p>
            <a:pPr algn="l"/>
            <a:r>
              <a:rPr lang="ru-RU" dirty="0"/>
              <a:t>4 - Кто виновен – менеджмент или технологии?</a:t>
            </a: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08737524-6086-4574-8C91-323F33E556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178619"/>
            <a:ext cx="1164169" cy="36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0F17B45-109C-4C66-AE55-AE1C82FBAA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718514"/>
            <a:ext cx="9324975" cy="459371"/>
          </a:xfrm>
          <a:prstGeom prst="rect">
            <a:avLst/>
          </a:prstGeom>
          <a:gradFill rotWithShape="1">
            <a:gsLst>
              <a:gs pos="0">
                <a:srgbClr val="770000"/>
              </a:gs>
              <a:gs pos="50000">
                <a:srgbClr val="AD0000"/>
              </a:gs>
              <a:gs pos="100000">
                <a:srgbClr val="CE0000"/>
              </a:gs>
            </a:gsLst>
            <a:lin ang="0" scaled="1"/>
          </a:gradFill>
          <a:ln w="9525" algn="ctr">
            <a:noFill/>
            <a:round/>
            <a:headEnd/>
            <a:tailEnd/>
          </a:ln>
        </p:spPr>
        <p:txBody>
          <a:bodyPr/>
          <a:lstStyle/>
          <a:p>
            <a:pPr algn="l" defTabSz="1042988"/>
            <a:r>
              <a:rPr lang="ru-RU" sz="2100" b="1" dirty="0">
                <a:solidFill>
                  <a:schemeClr val="bg1"/>
                </a:solidFill>
              </a:rPr>
              <a:t>Теория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CF7F45-B490-4E8E-9BA0-939909981B5E}"/>
              </a:ext>
            </a:extLst>
          </p:cNvPr>
          <p:cNvSpPr txBox="1"/>
          <p:nvPr/>
        </p:nvSpPr>
        <p:spPr>
          <a:xfrm>
            <a:off x="6734175" y="152400"/>
            <a:ext cx="279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latin typeface="Tahoma" pitchFamily="34" charset="0"/>
                <a:ea typeface="Tahoma" pitchFamily="34" charset="0"/>
                <a:cs typeface="Tahoma" pitchFamily="34" charset="0"/>
              </a:rPr>
              <a:t>Центр агропродовольственной политики ИПЭИ РАНХиГС</a:t>
            </a:r>
          </a:p>
        </p:txBody>
      </p:sp>
    </p:spTree>
    <p:extLst>
      <p:ext uri="{BB962C8B-B14F-4D97-AF65-F5344CB8AC3E}">
        <p14:creationId xmlns:p14="http://schemas.microsoft.com/office/powerpoint/2010/main" val="4259949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752412B-90B6-43B8-B60C-CE14BE51E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3A33-6A4A-4395-8324-C6DCD486F135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5215B54-8C53-4701-AB2C-3503C17B69C7}"/>
              </a:ext>
            </a:extLst>
          </p:cNvPr>
          <p:cNvSpPr txBox="1"/>
          <p:nvPr/>
        </p:nvSpPr>
        <p:spPr>
          <a:xfrm>
            <a:off x="409575" y="0"/>
            <a:ext cx="9086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Баланс использования азота в сельском хозяйстве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6572D4-4C01-4284-AC87-35DD66D33FC2}"/>
              </a:ext>
            </a:extLst>
          </p:cNvPr>
          <p:cNvSpPr txBox="1"/>
          <p:nvPr/>
        </p:nvSpPr>
        <p:spPr>
          <a:xfrm>
            <a:off x="85724" y="6367046"/>
            <a:ext cx="90773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600" dirty="0"/>
              <a:t>Источник: </a:t>
            </a:r>
            <a:r>
              <a:rPr lang="en-US" sz="1600" dirty="0"/>
              <a:t>Zhang X. et al. (2015)</a:t>
            </a:r>
            <a:r>
              <a:rPr lang="ru-RU" sz="1600" dirty="0"/>
              <a:t> из журнала </a:t>
            </a:r>
            <a:r>
              <a:rPr lang="en-US" sz="1600" dirty="0"/>
              <a:t>Nature </a:t>
            </a:r>
            <a:r>
              <a:rPr lang="en-US" sz="1600" dirty="0">
                <a:hlinkClick r:id="rId2"/>
              </a:rPr>
              <a:t>https://</a:t>
            </a:r>
            <a:r>
              <a:rPr lang="en-US" sz="1600" dirty="0" smtClean="0">
                <a:hlinkClick r:id="rId2"/>
              </a:rPr>
              <a:t>www.nature.com/articles/nature15743</a:t>
            </a:r>
            <a:r>
              <a:rPr lang="en-US" sz="1600" dirty="0" smtClean="0"/>
              <a:t> </a:t>
            </a:r>
            <a:endParaRPr lang="ru-RU" sz="1600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5A11B88-5CD7-440A-815D-F2505F50C8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1000"/>
            <a:ext cx="4810125" cy="356235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3927965-3AA5-46FF-BEAD-1A98EC8BB3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8688" y="2333625"/>
            <a:ext cx="4829175" cy="391477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901808A-B7F0-4329-8163-201362B4C969}"/>
              </a:ext>
            </a:extLst>
          </p:cNvPr>
          <p:cNvSpPr txBox="1"/>
          <p:nvPr/>
        </p:nvSpPr>
        <p:spPr>
          <a:xfrm>
            <a:off x="200024" y="4686300"/>
            <a:ext cx="48101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развитых странах график имеет изгиб и использование удобрений </a:t>
            </a:r>
            <a:r>
              <a:rPr lang="ru-RU" b="1" dirty="0" smtClean="0">
                <a:solidFill>
                  <a:srgbClr val="00B050"/>
                </a:solidFill>
              </a:rPr>
              <a:t>улучшается:</a:t>
            </a:r>
            <a:endParaRPr lang="ru-RU" b="1" dirty="0">
              <a:solidFill>
                <a:srgbClr val="00B050"/>
              </a:solidFill>
            </a:endParaRPr>
          </a:p>
          <a:p>
            <a:r>
              <a:rPr lang="ru-RU" b="1" dirty="0" smtClean="0">
                <a:solidFill>
                  <a:srgbClr val="00B050"/>
                </a:solidFill>
              </a:rPr>
              <a:t> Франция и                      </a:t>
            </a:r>
            <a:r>
              <a:rPr lang="ru-RU" b="1" dirty="0">
                <a:solidFill>
                  <a:srgbClr val="00B050"/>
                </a:solidFill>
              </a:rPr>
              <a:t>США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B0A804E-EB46-4186-8501-D248D135E022}"/>
              </a:ext>
            </a:extLst>
          </p:cNvPr>
          <p:cNvSpPr txBox="1"/>
          <p:nvPr/>
        </p:nvSpPr>
        <p:spPr>
          <a:xfrm>
            <a:off x="6027737" y="627936"/>
            <a:ext cx="36893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развивающихся странах остатки азота продолжают </a:t>
            </a:r>
            <a:r>
              <a:rPr lang="ru-RU" dirty="0">
                <a:solidFill>
                  <a:srgbClr val="FF0000"/>
                </a:solidFill>
              </a:rPr>
              <a:t>увеличиваться, как в Бразилии</a:t>
            </a:r>
          </a:p>
        </p:txBody>
      </p: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36591333-5C5F-4C0D-BE37-728B00E94889}"/>
              </a:ext>
            </a:extLst>
          </p:cNvPr>
          <p:cNvCxnSpPr/>
          <p:nvPr/>
        </p:nvCxnSpPr>
        <p:spPr bwMode="auto">
          <a:xfrm flipH="1" flipV="1">
            <a:off x="3890356" y="2084369"/>
            <a:ext cx="634719" cy="371791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6D9B6B71-3330-4956-99B3-8F2B86906E7E}"/>
              </a:ext>
            </a:extLst>
          </p:cNvPr>
          <p:cNvCxnSpPr/>
          <p:nvPr/>
        </p:nvCxnSpPr>
        <p:spPr bwMode="auto">
          <a:xfrm flipV="1">
            <a:off x="1409700" y="962025"/>
            <a:ext cx="838200" cy="493395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id="{C01A8395-9607-46A1-AF59-BE8D3F588C7B}"/>
              </a:ext>
            </a:extLst>
          </p:cNvPr>
          <p:cNvCxnSpPr>
            <a:cxnSpLocks/>
          </p:cNvCxnSpPr>
          <p:nvPr/>
        </p:nvCxnSpPr>
        <p:spPr bwMode="auto">
          <a:xfrm flipH="1">
            <a:off x="7872412" y="2085975"/>
            <a:ext cx="642939" cy="103822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491172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" y="310153"/>
            <a:ext cx="1164169" cy="36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0" y="831536"/>
            <a:ext cx="9324975" cy="459371"/>
          </a:xfrm>
          <a:prstGeom prst="rect">
            <a:avLst/>
          </a:prstGeom>
          <a:gradFill rotWithShape="1">
            <a:gsLst>
              <a:gs pos="0">
                <a:srgbClr val="770000"/>
              </a:gs>
              <a:gs pos="50000">
                <a:srgbClr val="AD0000"/>
              </a:gs>
              <a:gs pos="100000">
                <a:srgbClr val="CE0000"/>
              </a:gs>
            </a:gsLst>
            <a:lin ang="0" scaled="1"/>
          </a:gradFill>
          <a:ln w="9525" algn="ctr">
            <a:noFill/>
            <a:round/>
            <a:headEnd/>
            <a:tailEnd/>
          </a:ln>
        </p:spPr>
        <p:txBody>
          <a:bodyPr/>
          <a:lstStyle/>
          <a:p>
            <a:pPr defTabSz="1042988"/>
            <a:endParaRPr lang="ru-RU" sz="2100" b="0" dirty="0"/>
          </a:p>
        </p:txBody>
      </p:sp>
      <p:sp>
        <p:nvSpPr>
          <p:cNvPr id="9" name="Text Box 23"/>
          <p:cNvSpPr txBox="1">
            <a:spLocks noChangeArrowheads="1"/>
          </p:cNvSpPr>
          <p:nvPr/>
        </p:nvSpPr>
        <p:spPr bwMode="auto">
          <a:xfrm>
            <a:off x="0" y="876555"/>
            <a:ext cx="93249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8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Опыт зарубежных стран </a:t>
            </a:r>
          </a:p>
        </p:txBody>
      </p:sp>
      <p:sp>
        <p:nvSpPr>
          <p:cNvPr id="15" name="Text Box 23"/>
          <p:cNvSpPr txBox="1">
            <a:spLocks noChangeArrowheads="1"/>
          </p:cNvSpPr>
          <p:nvPr/>
        </p:nvSpPr>
        <p:spPr bwMode="auto">
          <a:xfrm>
            <a:off x="114047" y="1521156"/>
            <a:ext cx="9415035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9388" indent="-179388" algn="l">
              <a:spcBef>
                <a:spcPct val="50000"/>
              </a:spcBef>
              <a:buClr>
                <a:srgbClr val="C00000"/>
              </a:buClr>
            </a:pPr>
            <a:r>
              <a:rPr lang="ru-RU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США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 – сокращение эрозии </a:t>
            </a:r>
            <a:r>
              <a:rPr lang="ru-RU" sz="20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сх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 почв за счет добровольного вывода земель из оборота (погектарные субсидии, чтобы фермер не распахивал часть земель) – </a:t>
            </a:r>
            <a:r>
              <a:rPr lang="en-US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Conservation Reserve Program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;</a:t>
            </a:r>
          </a:p>
          <a:p>
            <a:pPr marL="179388" indent="-179388" algn="l">
              <a:spcBef>
                <a:spcPct val="50000"/>
              </a:spcBef>
              <a:buClr>
                <a:srgbClr val="C00000"/>
              </a:buClr>
            </a:pP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   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-в </a:t>
            </a:r>
            <a:r>
              <a:rPr lang="ru-RU" sz="2000" i="1" dirty="0">
                <a:latin typeface="Tahoma" pitchFamily="34" charset="0"/>
                <a:ea typeface="Tahoma" pitchFamily="34" charset="0"/>
                <a:cs typeface="Tahoma" pitchFamily="34" charset="0"/>
              </a:rPr>
              <a:t>растениеводстве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 ограничения по внесению удобрений на </a:t>
            </a:r>
            <a:r>
              <a:rPr lang="ru-RU" sz="20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ед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20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произвед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 продукции, и </a:t>
            </a:r>
            <a:r>
              <a:rPr lang="ru-RU" sz="20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огранич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. по времени внесения,</a:t>
            </a:r>
          </a:p>
          <a:p>
            <a:pPr marL="179388" indent="-179388" algn="l">
              <a:spcBef>
                <a:spcPct val="50000"/>
              </a:spcBef>
              <a:buClr>
                <a:srgbClr val="C00000"/>
              </a:buClr>
            </a:pP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   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-в </a:t>
            </a:r>
            <a:r>
              <a:rPr lang="ru-RU" sz="2000" i="1" dirty="0">
                <a:latin typeface="Tahoma" pitchFamily="34" charset="0"/>
                <a:ea typeface="Tahoma" pitchFamily="34" charset="0"/>
                <a:cs typeface="Tahoma" pitchFamily="34" charset="0"/>
              </a:rPr>
              <a:t>животноводстве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 – высокие штрафы за каждые </a:t>
            </a:r>
            <a:r>
              <a:rPr lang="ru-RU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сутки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 выявленного загрязнения (попадания навоза в воду); хранение навоза только в закрытых металлических 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резервуарах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;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субсидии на биогаз и т.п.</a:t>
            </a:r>
            <a:endParaRPr lang="ru-RU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79388" indent="-179388" algn="l">
              <a:spcBef>
                <a:spcPct val="50000"/>
              </a:spcBef>
              <a:buClr>
                <a:srgbClr val="C00000"/>
              </a:buClr>
            </a:pPr>
            <a:r>
              <a:rPr lang="ru-RU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ЕС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 – с 1991 г закон о нитратах, региональные ограничения на внесение удобрений на единицу </a:t>
            </a:r>
            <a:r>
              <a:rPr lang="ru-RU" sz="20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сх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 земель с целью сокращения уровня содержания нитратов в близлежащих водоемах.</a:t>
            </a:r>
          </a:p>
          <a:p>
            <a:pPr algn="l">
              <a:spcBef>
                <a:spcPct val="50000"/>
              </a:spcBef>
            </a:pPr>
            <a:r>
              <a:rPr lang="ru-RU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 в США и ЕС государство поддерживало субсидиями тех фермеров, которые хотели перейти на новые технологии нитрат-менеджмента. </a:t>
            </a:r>
          </a:p>
          <a:p>
            <a:pPr marL="179388" indent="-179388" algn="l">
              <a:spcBef>
                <a:spcPct val="50000"/>
              </a:spcBef>
              <a:buClr>
                <a:srgbClr val="C00000"/>
              </a:buClr>
            </a:pPr>
            <a:endParaRPr lang="ru-RU" sz="1800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928C03-5E37-4C79-9979-C940C0B34197}"/>
              </a:ext>
            </a:extLst>
          </p:cNvPr>
          <p:cNvSpPr txBox="1"/>
          <p:nvPr/>
        </p:nvSpPr>
        <p:spPr>
          <a:xfrm>
            <a:off x="6734175" y="152400"/>
            <a:ext cx="279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latin typeface="Tahoma" pitchFamily="34" charset="0"/>
                <a:ea typeface="Tahoma" pitchFamily="34" charset="0"/>
                <a:cs typeface="Tahoma" pitchFamily="34" charset="0"/>
              </a:rPr>
              <a:t>Центр агропродовольственной политики ИПЭИ РАНХиГС</a:t>
            </a:r>
          </a:p>
        </p:txBody>
      </p:sp>
    </p:spTree>
    <p:extLst>
      <p:ext uri="{BB962C8B-B14F-4D97-AF65-F5344CB8AC3E}">
        <p14:creationId xmlns:p14="http://schemas.microsoft.com/office/powerpoint/2010/main" val="2035854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AE7EB97C-65E2-454E-B272-8ABAC70E3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3A33-6A4A-4395-8324-C6DCD486F135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CFFF00-83D5-42A4-8E92-9B752C7CEBF4}"/>
              </a:ext>
            </a:extLst>
          </p:cNvPr>
          <p:cNvSpPr txBox="1"/>
          <p:nvPr/>
        </p:nvSpPr>
        <p:spPr>
          <a:xfrm>
            <a:off x="2286000" y="0"/>
            <a:ext cx="54282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Пример Голландии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0B88251-92C4-425F-ACA7-1974C9FB48A1}"/>
              </a:ext>
            </a:extLst>
          </p:cNvPr>
          <p:cNvSpPr txBox="1"/>
          <p:nvPr/>
        </p:nvSpPr>
        <p:spPr>
          <a:xfrm>
            <a:off x="0" y="6267450"/>
            <a:ext cx="853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400" dirty="0"/>
              <a:t>Источники</a:t>
            </a:r>
            <a:r>
              <a:rPr lang="en-US" sz="1400" dirty="0"/>
              <a:t>: </a:t>
            </a:r>
            <a:r>
              <a:rPr lang="ru-RU" sz="1400" dirty="0"/>
              <a:t>ФАО</a:t>
            </a:r>
            <a:r>
              <a:rPr lang="en-US" sz="1400" dirty="0"/>
              <a:t>, </a:t>
            </a:r>
            <a:r>
              <a:rPr lang="ru-RU" sz="1400" dirty="0"/>
              <a:t>а также</a:t>
            </a:r>
            <a:r>
              <a:rPr lang="en-US" sz="1400" dirty="0"/>
              <a:t> </a:t>
            </a:r>
            <a:r>
              <a:rPr lang="en-US" sz="1400" dirty="0" err="1"/>
              <a:t>Grinsven</a:t>
            </a:r>
            <a:r>
              <a:rPr lang="en-US" sz="1400" dirty="0"/>
              <a:t> et al 2016 URL:</a:t>
            </a:r>
            <a:r>
              <a:rPr lang="ru-RU" sz="1400" dirty="0"/>
              <a:t> </a:t>
            </a:r>
            <a:r>
              <a:rPr lang="en-US" sz="14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https://www.sciencedirect.com/science/article/pii/S1573521416300100</a:t>
            </a:r>
            <a:r>
              <a:rPr lang="ru-RU" sz="14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1EEA76E-CB93-4BFD-93E4-465919B99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90" y="825415"/>
            <a:ext cx="4406586" cy="25197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E1564A0-F2F9-42B6-ABF7-4D8F18A5C3DC}"/>
              </a:ext>
            </a:extLst>
          </p:cNvPr>
          <p:cNvSpPr txBox="1"/>
          <p:nvPr/>
        </p:nvSpPr>
        <p:spPr>
          <a:xfrm>
            <a:off x="342900" y="361682"/>
            <a:ext cx="92392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Сокращение применения удобрений повлияло на снижение загрязнения нитратами грунтовых вод. Объемы производства </a:t>
            </a:r>
            <a:r>
              <a:rPr lang="ru-RU" sz="1400" dirty="0" err="1"/>
              <a:t>сх</a:t>
            </a:r>
            <a:r>
              <a:rPr lang="ru-RU" sz="1400" dirty="0"/>
              <a:t> продукции почти не изменились, а молоко – даже </a:t>
            </a:r>
            <a:r>
              <a:rPr lang="ru-RU" sz="1400" b="1" dirty="0">
                <a:solidFill>
                  <a:srgbClr val="00B050"/>
                </a:solidFill>
              </a:rPr>
              <a:t>выросло</a:t>
            </a:r>
            <a:r>
              <a:rPr lang="ru-RU" sz="1400" dirty="0"/>
              <a:t>!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1BCCBD8-B023-4480-A922-6D63619732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6842" y="823347"/>
            <a:ext cx="4245757" cy="305752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DC04C07-7B0B-4A0A-B64B-B3A23CD1F8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5824" y="3742791"/>
            <a:ext cx="4972050" cy="291098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822012F-253F-4437-A196-F0BC3C20ED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810" y="3478299"/>
            <a:ext cx="4839199" cy="2696945"/>
          </a:xfrm>
          <a:prstGeom prst="rect">
            <a:avLst/>
          </a:prstGeom>
        </p:spPr>
      </p:pic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8D62469A-CB94-4F85-BA5E-0C2E059B7946}"/>
              </a:ext>
            </a:extLst>
          </p:cNvPr>
          <p:cNvCxnSpPr>
            <a:cxnSpLocks/>
          </p:cNvCxnSpPr>
          <p:nvPr/>
        </p:nvCxnSpPr>
        <p:spPr bwMode="auto">
          <a:xfrm>
            <a:off x="8201025" y="766540"/>
            <a:ext cx="666750" cy="3589759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0B65E803-C858-466E-81B6-962E8CEBC285}"/>
              </a:ext>
            </a:extLst>
          </p:cNvPr>
          <p:cNvCxnSpPr/>
          <p:nvPr/>
        </p:nvCxnSpPr>
        <p:spPr bwMode="auto">
          <a:xfrm flipH="1">
            <a:off x="2190750" y="609600"/>
            <a:ext cx="971550" cy="431482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3A6E9351-C2B1-48BF-A2F0-46D9C6F83162}"/>
              </a:ext>
            </a:extLst>
          </p:cNvPr>
          <p:cNvCxnSpPr/>
          <p:nvPr/>
        </p:nvCxnSpPr>
        <p:spPr bwMode="auto">
          <a:xfrm>
            <a:off x="5381626" y="609600"/>
            <a:ext cx="2819399" cy="26289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512480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BC047A9D-FA5F-45ED-90A4-8B86DC088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3A33-6A4A-4395-8324-C6DCD486F135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02038FE-B6F0-49AF-BC5F-6385746FF6AD}"/>
              </a:ext>
            </a:extLst>
          </p:cNvPr>
          <p:cNvSpPr txBox="1"/>
          <p:nvPr/>
        </p:nvSpPr>
        <p:spPr>
          <a:xfrm>
            <a:off x="282575" y="38338"/>
            <a:ext cx="91154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Оценка </a:t>
            </a:r>
            <a:r>
              <a:rPr lang="ru-RU" b="1" dirty="0" smtClean="0">
                <a:solidFill>
                  <a:srgbClr val="FF0000"/>
                </a:solidFill>
              </a:rPr>
              <a:t>углеродного отпечатка </a:t>
            </a:r>
            <a:r>
              <a:rPr lang="ru-RU" dirty="0" smtClean="0"/>
              <a:t>по </a:t>
            </a:r>
            <a:r>
              <a:rPr lang="ru-RU" dirty="0"/>
              <a:t>странам</a:t>
            </a:r>
            <a:r>
              <a:rPr lang="en-US" dirty="0"/>
              <a:t> (</a:t>
            </a:r>
            <a:r>
              <a:rPr lang="ru-RU" dirty="0"/>
              <a:t>т </a:t>
            </a:r>
            <a:r>
              <a:rPr lang="en-US" i="1" dirty="0"/>
              <a:t>C </a:t>
            </a:r>
            <a:r>
              <a:rPr lang="ru-RU" i="1" dirty="0"/>
              <a:t>на 1 т сух вещ-</a:t>
            </a:r>
            <a:r>
              <a:rPr lang="ru-RU" i="1" dirty="0" err="1"/>
              <a:t>ва</a:t>
            </a:r>
            <a:r>
              <a:rPr lang="ru-RU" i="1" dirty="0"/>
              <a:t> продукции растениеводства</a:t>
            </a:r>
            <a:r>
              <a:rPr lang="ru-RU" dirty="0"/>
              <a:t>), с учетом </a:t>
            </a:r>
            <a:r>
              <a:rPr lang="ru-RU" b="1" dirty="0"/>
              <a:t>распашки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D6B2A3-ADB7-476A-AC00-2537064A0E41}"/>
              </a:ext>
            </a:extLst>
          </p:cNvPr>
          <p:cNvSpPr txBox="1"/>
          <p:nvPr/>
        </p:nvSpPr>
        <p:spPr>
          <a:xfrm>
            <a:off x="120412" y="6067266"/>
            <a:ext cx="74390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400" dirty="0"/>
              <a:t>Источник: </a:t>
            </a:r>
            <a:r>
              <a:rPr lang="en-US" sz="1400" dirty="0"/>
              <a:t>West et al (2010) </a:t>
            </a:r>
            <a:r>
              <a:rPr lang="ru-RU" sz="1400" dirty="0" smtClean="0"/>
              <a:t>из журнала </a:t>
            </a:r>
            <a:r>
              <a:rPr lang="en-US" sz="1400" dirty="0" smtClean="0"/>
              <a:t>PNAS </a:t>
            </a:r>
          </a:p>
          <a:p>
            <a:pPr algn="l"/>
            <a:r>
              <a:rPr lang="en-US" sz="1400" dirty="0" smtClean="0">
                <a:hlinkClick r:id="rId2"/>
              </a:rPr>
              <a:t>https</a:t>
            </a:r>
            <a:r>
              <a:rPr lang="en-US" sz="1400" dirty="0">
                <a:hlinkClick r:id="rId2"/>
              </a:rPr>
              <a:t>://</a:t>
            </a:r>
            <a:r>
              <a:rPr lang="en-US" sz="1400" dirty="0" smtClean="0">
                <a:hlinkClick r:id="rId2"/>
              </a:rPr>
              <a:t>www.pnas.org/content/107/46/19645</a:t>
            </a:r>
            <a:r>
              <a:rPr lang="en-US" sz="1400" dirty="0" smtClean="0"/>
              <a:t> </a:t>
            </a:r>
            <a:r>
              <a:rPr lang="ru-RU" sz="1400" dirty="0" smtClean="0"/>
              <a:t>, </a:t>
            </a:r>
            <a:r>
              <a:rPr lang="ru-RU" sz="1400" dirty="0"/>
              <a:t>по </a:t>
            </a:r>
          </a:p>
          <a:p>
            <a:pPr algn="l"/>
            <a:r>
              <a:rPr lang="ru-RU" sz="1400" dirty="0"/>
              <a:t>данным за 2000 г.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071ABC-8D5C-4076-872B-4C34C30D1F21}"/>
              </a:ext>
            </a:extLst>
          </p:cNvPr>
          <p:cNvSpPr txBox="1"/>
          <p:nvPr/>
        </p:nvSpPr>
        <p:spPr>
          <a:xfrm>
            <a:off x="4575175" y="774138"/>
            <a:ext cx="50482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В тропических странах потери углерода выше при производстве </a:t>
            </a:r>
            <a:r>
              <a:rPr lang="ru-RU" sz="1400" dirty="0">
                <a:solidFill>
                  <a:srgbClr val="FF0000"/>
                </a:solidFill>
              </a:rPr>
              <a:t>меньшего</a:t>
            </a:r>
            <a:r>
              <a:rPr lang="ru-RU" sz="1400" dirty="0"/>
              <a:t> объема продукции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B3E33E9-C24C-427C-93EE-68B01AC88B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0000" y="3549690"/>
            <a:ext cx="4524399" cy="3315691"/>
          </a:xfrm>
          <a:prstGeom prst="rect">
            <a:avLst/>
          </a:prstGeom>
        </p:spPr>
      </p:pic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E9C61086-6C08-41A9-B07E-A5D8594C6F2E}"/>
              </a:ext>
            </a:extLst>
          </p:cNvPr>
          <p:cNvCxnSpPr>
            <a:cxnSpLocks/>
          </p:cNvCxnSpPr>
          <p:nvPr/>
        </p:nvCxnSpPr>
        <p:spPr bwMode="auto">
          <a:xfrm flipH="1">
            <a:off x="7839075" y="1280080"/>
            <a:ext cx="990600" cy="413012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B173251-D29A-465A-B599-AF7C8C2B24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80080"/>
            <a:ext cx="6974999" cy="2924273"/>
          </a:xfrm>
          <a:prstGeom prst="rect">
            <a:avLst/>
          </a:prstGeom>
        </p:spPr>
      </p:pic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E0030C5F-3C8A-4D16-9515-5C5BB62AA53A}"/>
              </a:ext>
            </a:extLst>
          </p:cNvPr>
          <p:cNvCxnSpPr/>
          <p:nvPr/>
        </p:nvCxnSpPr>
        <p:spPr bwMode="auto">
          <a:xfrm flipH="1">
            <a:off x="3810000" y="1035748"/>
            <a:ext cx="4724400" cy="1831277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0ADFB6D-FDE8-4E5B-B43F-B42C8DD7230E}"/>
              </a:ext>
            </a:extLst>
          </p:cNvPr>
          <p:cNvSpPr txBox="1"/>
          <p:nvPr/>
        </p:nvSpPr>
        <p:spPr>
          <a:xfrm>
            <a:off x="120412" y="4553605"/>
            <a:ext cx="48577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тропических странах почвы более насыщенны </a:t>
            </a:r>
            <a:r>
              <a:rPr lang="ru-RU" b="1" dirty="0">
                <a:solidFill>
                  <a:srgbClr val="921A1D"/>
                </a:solidFill>
              </a:rPr>
              <a:t>углеродом</a:t>
            </a:r>
            <a:r>
              <a:rPr lang="ru-RU" dirty="0"/>
              <a:t>, там больше распашка земель и вырубка лесов</a:t>
            </a:r>
          </a:p>
        </p:txBody>
      </p: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D13E514C-0BA8-48A1-A278-00F198AC92C6}"/>
              </a:ext>
            </a:extLst>
          </p:cNvPr>
          <p:cNvCxnSpPr/>
          <p:nvPr/>
        </p:nvCxnSpPr>
        <p:spPr bwMode="auto">
          <a:xfrm flipH="1" flipV="1">
            <a:off x="2981325" y="3190875"/>
            <a:ext cx="828675" cy="148919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0322444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120" y="271613"/>
            <a:ext cx="1164169" cy="36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0" y="774939"/>
            <a:ext cx="9324975" cy="599581"/>
          </a:xfrm>
          <a:prstGeom prst="rect">
            <a:avLst/>
          </a:prstGeom>
          <a:gradFill rotWithShape="1">
            <a:gsLst>
              <a:gs pos="0">
                <a:srgbClr val="770000"/>
              </a:gs>
              <a:gs pos="50000">
                <a:srgbClr val="AD0000"/>
              </a:gs>
              <a:gs pos="100000">
                <a:srgbClr val="CE0000"/>
              </a:gs>
            </a:gsLst>
            <a:lin ang="0" scaled="1"/>
          </a:gradFill>
          <a:ln w="9525" algn="ctr">
            <a:noFill/>
            <a:round/>
            <a:headEnd/>
            <a:tailEnd/>
          </a:ln>
        </p:spPr>
        <p:txBody>
          <a:bodyPr/>
          <a:lstStyle/>
          <a:p>
            <a:pPr defTabSz="1042988"/>
            <a:endParaRPr lang="ru-RU" sz="2100" b="0" dirty="0"/>
          </a:p>
        </p:txBody>
      </p:sp>
      <p:sp>
        <p:nvSpPr>
          <p:cNvPr id="9" name="Text Box 23"/>
          <p:cNvSpPr txBox="1">
            <a:spLocks noChangeArrowheads="1"/>
          </p:cNvSpPr>
          <p:nvPr/>
        </p:nvSpPr>
        <p:spPr bwMode="auto">
          <a:xfrm>
            <a:off x="0" y="843896"/>
            <a:ext cx="93249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Проблемы мониторинга э</a:t>
            </a:r>
            <a:r>
              <a:rPr lang="ru-RU" sz="2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кстерналий </a:t>
            </a:r>
            <a:r>
              <a:rPr lang="ru-RU" sz="2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 сельском хозяйстве России</a:t>
            </a:r>
            <a:r>
              <a:rPr lang="ru-RU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</a:p>
        </p:txBody>
      </p:sp>
      <p:sp>
        <p:nvSpPr>
          <p:cNvPr id="15" name="Text Box 23"/>
          <p:cNvSpPr txBox="1">
            <a:spLocks noChangeArrowheads="1"/>
          </p:cNvSpPr>
          <p:nvPr/>
        </p:nvSpPr>
        <p:spPr bwMode="auto">
          <a:xfrm>
            <a:off x="133350" y="1515338"/>
            <a:ext cx="9617479" cy="4862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9388" indent="-179388" algn="l">
              <a:spcBef>
                <a:spcPct val="500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В России концентрация </a:t>
            </a:r>
            <a:r>
              <a:rPr lang="ru-RU" sz="20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сх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 производства носит региональный, а иногда и муниципальный характер. Можно оценить объемы и концентрацию производства, но загрязнение окружающей среды от отдельных видов производств – нет.</a:t>
            </a:r>
          </a:p>
          <a:p>
            <a:pPr marL="179388" indent="-179388" algn="l">
              <a:spcBef>
                <a:spcPct val="500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В растениеводстве – концентрация остатков пестицидов в Краснодарском крае;</a:t>
            </a:r>
          </a:p>
          <a:p>
            <a:pPr marL="179388" indent="-179388" algn="l">
              <a:spcBef>
                <a:spcPct val="500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В Ставропольском крае проблема распашки пастбищ под пашню</a:t>
            </a:r>
            <a:r>
              <a:rPr lang="en-US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 (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мониторинг и сопоставление локальных и глобальных эффектов).</a:t>
            </a:r>
          </a:p>
          <a:p>
            <a:pPr marL="179388" indent="-179388" algn="l">
              <a:spcBef>
                <a:spcPct val="500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Отсутствует адекватная система мониторинга за </a:t>
            </a:r>
            <a:r>
              <a:rPr lang="ru-RU" sz="20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экстерналиями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 от сельского хозяйства. Реагируем на последствия. Нет возможности изучения динамики загрязнения окружающей среды от </a:t>
            </a:r>
            <a:r>
              <a:rPr lang="ru-RU" sz="20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сх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 за длительный промежуток времени (</a:t>
            </a:r>
            <a:r>
              <a:rPr lang="ru-RU" sz="2000" i="1" dirty="0">
                <a:latin typeface="Tahoma" pitchFamily="34" charset="0"/>
                <a:ea typeface="Tahoma" pitchFamily="34" charset="0"/>
                <a:cs typeface="Tahoma" pitchFamily="34" charset="0"/>
              </a:rPr>
              <a:t>Исключение </a:t>
            </a:r>
            <a:r>
              <a:rPr lang="en-US" sz="2000" i="1" dirty="0">
                <a:latin typeface="Tahoma" pitchFamily="34" charset="0"/>
                <a:ea typeface="Tahoma" pitchFamily="34" charset="0"/>
                <a:cs typeface="Tahoma" pitchFamily="34" charset="0"/>
              </a:rPr>
              <a:t> - </a:t>
            </a:r>
            <a:r>
              <a:rPr lang="ru-RU" sz="20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эмиссии парниковых газов из отчета Национального кадастра </a:t>
            </a:r>
            <a:r>
              <a:rPr lang="ru-RU" sz="2000" i="1" dirty="0">
                <a:latin typeface="Tahoma" pitchFamily="34" charset="0"/>
                <a:ea typeface="Tahoma" pitchFamily="34" charset="0"/>
                <a:cs typeface="Tahoma" pitchFamily="34" charset="0"/>
              </a:rPr>
              <a:t>антропогенных выбросов ПГ – Институт глобального климата и </a:t>
            </a:r>
            <a:r>
              <a:rPr lang="ru-RU" sz="2000" i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экол</a:t>
            </a:r>
            <a:r>
              <a:rPr lang="ru-RU" sz="2000" i="1" dirty="0">
                <a:latin typeface="Tahoma" pitchFamily="34" charset="0"/>
                <a:ea typeface="Tahoma" pitchFamily="34" charset="0"/>
                <a:cs typeface="Tahoma" pitchFamily="34" charset="0"/>
              </a:rPr>
              <a:t>. </a:t>
            </a:r>
            <a:r>
              <a:rPr lang="en-US" sz="2000" i="1" dirty="0">
                <a:latin typeface="Tahoma" pitchFamily="34" charset="0"/>
                <a:ea typeface="Tahoma" pitchFamily="34" charset="0"/>
                <a:cs typeface="Tahoma" pitchFamily="34" charset="0"/>
              </a:rPr>
              <a:t>igce.ru</a:t>
            </a:r>
            <a:r>
              <a:rPr lang="ru-RU" sz="2000" i="1" dirty="0">
                <a:latin typeface="Tahoma" pitchFamily="34" charset="0"/>
                <a:ea typeface="Tahoma" pitchFamily="34" charset="0"/>
                <a:cs typeface="Tahoma" pitchFamily="34" charset="0"/>
              </a:rPr>
              <a:t> – далее </a:t>
            </a:r>
            <a:r>
              <a:rPr lang="ru-RU" sz="2000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Нацкадастр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).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646E105-29B3-416E-9C84-C69F78F6FF25}"/>
              </a:ext>
            </a:extLst>
          </p:cNvPr>
          <p:cNvSpPr txBox="1"/>
          <p:nvPr/>
        </p:nvSpPr>
        <p:spPr>
          <a:xfrm>
            <a:off x="6734175" y="152400"/>
            <a:ext cx="279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latin typeface="Tahoma" pitchFamily="34" charset="0"/>
                <a:ea typeface="Tahoma" pitchFamily="34" charset="0"/>
                <a:cs typeface="Tahoma" pitchFamily="34" charset="0"/>
              </a:rPr>
              <a:t>Центр агропродовольственной политики ИПЭИ РАНХиГС</a:t>
            </a:r>
          </a:p>
        </p:txBody>
      </p:sp>
    </p:spTree>
    <p:extLst>
      <p:ext uri="{BB962C8B-B14F-4D97-AF65-F5344CB8AC3E}">
        <p14:creationId xmlns:p14="http://schemas.microsoft.com/office/powerpoint/2010/main" val="3610494391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6527</TotalTime>
  <Words>1886</Words>
  <Application>Microsoft Office PowerPoint</Application>
  <PresentationFormat>Лист A4 (210x297 мм)</PresentationFormat>
  <Paragraphs>207</Paragraphs>
  <Slides>24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1" baseType="lpstr">
      <vt:lpstr>Arial</vt:lpstr>
      <vt:lpstr>Calibri</vt:lpstr>
      <vt:lpstr>Cambria Math</vt:lpstr>
      <vt:lpstr>Tahoma</vt:lpstr>
      <vt:lpstr>Times New Roman</vt:lpstr>
      <vt:lpstr>Wingdings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Лаврищева Анастасия Анатольевна</dc:creator>
  <cp:lastModifiedBy>Строков Антон Сергеевич</cp:lastModifiedBy>
  <cp:revision>306</cp:revision>
  <dcterms:created xsi:type="dcterms:W3CDTF">2003-02-28T13:27:04Z</dcterms:created>
  <dcterms:modified xsi:type="dcterms:W3CDTF">2021-05-17T08:41:10Z</dcterms:modified>
</cp:coreProperties>
</file>