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332" r:id="rId3"/>
    <p:sldId id="346" r:id="rId4"/>
    <p:sldId id="333" r:id="rId5"/>
    <p:sldId id="341" r:id="rId6"/>
    <p:sldId id="284" r:id="rId7"/>
  </p:sldIdLst>
  <p:sldSz cx="9144000" cy="6858000" type="screen4x3"/>
  <p:notesSz cx="6858000" cy="9947275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969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34" autoAdjust="0"/>
    <p:restoredTop sz="94660"/>
  </p:normalViewPr>
  <p:slideViewPr>
    <p:cSldViewPr>
      <p:cViewPr>
        <p:scale>
          <a:sx n="107" d="100"/>
          <a:sy n="107" d="100"/>
        </p:scale>
        <p:origin x="-739" y="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A2CB784-3204-43FB-AE4D-8026FB84C0E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B82D83-E7FC-488E-AAD6-3A992150C1A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8CD07F-DCFA-45BD-8E21-B5EBFCE66AA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7BB2F7-4517-4A94-A2E7-FC9B7C52EB5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16C218-6378-45B0-8E52-61F6D887CE1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660D8A2-51EE-4D75-8888-5E780709141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C3EF4D-7481-4AB8-8272-2E879D7C262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2AE0C1-135D-4B12-9548-0B7B1293DEA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216FF9-626D-4477-BFE3-68B75710D6C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1105CF-CEAE-43D6-B111-A016E3AEEC2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2797F5-ADA5-41D1-866C-8BC76E0AE77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896A6D7D-D3A5-4CA5-B00E-F9E2D7E3531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620713"/>
            <a:ext cx="7772400" cy="1152103"/>
          </a:xfrm>
        </p:spPr>
        <p:txBody>
          <a:bodyPr/>
          <a:lstStyle/>
          <a:p>
            <a:pPr eaLnBrk="1" hangingPunct="1"/>
            <a:r>
              <a:rPr lang="ru-RU" altLang="ru-RU" sz="2400" b="1" dirty="0" smtClean="0">
                <a:latin typeface="Times New Roman" pitchFamily="18" charset="0"/>
              </a:rPr>
              <a:t/>
            </a:r>
            <a:br>
              <a:rPr lang="ru-RU" altLang="ru-RU" sz="2400" b="1" dirty="0" smtClean="0">
                <a:latin typeface="Times New Roman" pitchFamily="18" charset="0"/>
              </a:rPr>
            </a:br>
            <a:r>
              <a:rPr lang="ru-RU" altLang="ru-RU" sz="2400" b="1" dirty="0" smtClean="0">
                <a:latin typeface="Times New Roman" pitchFamily="18" charset="0"/>
              </a:rPr>
              <a:t/>
            </a:r>
            <a:br>
              <a:rPr lang="ru-RU" altLang="ru-RU" sz="2400" b="1" dirty="0" smtClean="0">
                <a:latin typeface="Times New Roman" pitchFamily="18" charset="0"/>
              </a:rPr>
            </a:br>
            <a:r>
              <a:rPr lang="ru-RU" altLang="ru-RU" sz="1800" b="1" dirty="0" smtClean="0">
                <a:latin typeface="Times New Roman" pitchFamily="18" charset="0"/>
              </a:rPr>
              <a:t>Федеральный научный центр аграрной экономики и социального развития сельских территорий – Всероссийский научно-исследовательский институт экономики сельского хозяйства</a:t>
            </a:r>
            <a:br>
              <a:rPr lang="ru-RU" altLang="ru-RU" sz="1800" b="1" dirty="0" smtClean="0">
                <a:latin typeface="Times New Roman" pitchFamily="18" charset="0"/>
              </a:rPr>
            </a:br>
            <a:r>
              <a:rPr lang="ru-RU" altLang="ru-RU" sz="2400" dirty="0" smtClean="0"/>
              <a:t/>
            </a:r>
            <a:br>
              <a:rPr lang="ru-RU" altLang="ru-RU" sz="2400" dirty="0" smtClean="0"/>
            </a:br>
            <a:endParaRPr lang="ru-RU" altLang="ru-RU" sz="2400" b="1" dirty="0" smtClean="0">
              <a:latin typeface="Times New Roman" pitchFamily="18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684213" y="1916833"/>
            <a:ext cx="7920037" cy="4392487"/>
          </a:xfrm>
        </p:spPr>
        <p:txBody>
          <a:bodyPr/>
          <a:lstStyle/>
          <a:p>
            <a:pPr eaLnBrk="1" hangingPunct="1"/>
            <a:endParaRPr lang="ru-RU" sz="2400" b="1" dirty="0" smtClean="0"/>
          </a:p>
          <a:p>
            <a:pPr eaLnBrk="1" hangingPunct="1"/>
            <a:endParaRPr lang="ru-RU" sz="2400" b="1" dirty="0"/>
          </a:p>
          <a:p>
            <a:pPr eaLnBrk="1" hangingPunct="1"/>
            <a:r>
              <a:rPr lang="ru-RU" sz="2400" b="1" dirty="0" smtClean="0"/>
              <a:t>ПРОГНОЗ </a:t>
            </a:r>
            <a:r>
              <a:rPr lang="ru-RU" sz="2400" b="1" dirty="0"/>
              <a:t>РАСШИРЕНИЯ ПОСЕВНЫХ ПЛОЩАДЕЙ НА ПРОСТРАНСТВЕ  НЕЧЕРНОЗЕМЬЯ</a:t>
            </a:r>
            <a:endParaRPr lang="ru-RU" sz="2400" dirty="0"/>
          </a:p>
          <a:p>
            <a:pPr eaLnBrk="1" hangingPunct="1"/>
            <a:endParaRPr lang="ru-RU" altLang="ru-RU" sz="2400" b="1" dirty="0" smtClean="0">
              <a:latin typeface="Times New Roman" pitchFamily="18" charset="0"/>
            </a:endParaRPr>
          </a:p>
          <a:p>
            <a:pPr eaLnBrk="1" hangingPunct="1"/>
            <a:r>
              <a:rPr lang="ru-RU" altLang="ru-RU" sz="2000" b="1" dirty="0" smtClean="0">
                <a:latin typeface="Times New Roman" pitchFamily="18" charset="0"/>
              </a:rPr>
              <a:t>ПОЛУНИН  </a:t>
            </a:r>
            <a:r>
              <a:rPr lang="ru-RU" altLang="ru-RU" sz="2000" b="1" dirty="0">
                <a:latin typeface="Times New Roman" pitchFamily="18" charset="0"/>
              </a:rPr>
              <a:t>ГЕННАДИЙ АНДРЕЕВИЧ</a:t>
            </a:r>
          </a:p>
          <a:p>
            <a:pPr eaLnBrk="1" hangingPunct="1"/>
            <a:r>
              <a:rPr lang="ru-RU" altLang="ru-RU" sz="2000" dirty="0">
                <a:latin typeface="Times New Roman" pitchFamily="18" charset="0"/>
              </a:rPr>
              <a:t>д.э.н., заведующий </a:t>
            </a:r>
            <a:r>
              <a:rPr lang="ru-RU" altLang="ru-RU" sz="2000" dirty="0" smtClean="0">
                <a:latin typeface="Times New Roman" pitchFamily="18" charset="0"/>
              </a:rPr>
              <a:t>отделом исследования экономических проблем земельных отношений в АПК</a:t>
            </a:r>
            <a:endParaRPr lang="ru-RU" altLang="ru-RU" sz="2000" dirty="0">
              <a:latin typeface="Times New Roman" pitchFamily="18" charset="0"/>
            </a:endParaRPr>
          </a:p>
          <a:p>
            <a:pPr eaLnBrk="1" hangingPunct="1"/>
            <a:endParaRPr lang="ru-RU" altLang="ru-RU" sz="2400" b="1" dirty="0" smtClean="0">
              <a:latin typeface="Times New Roman" pitchFamily="18" charset="0"/>
            </a:endParaRPr>
          </a:p>
          <a:p>
            <a:pPr algn="l" eaLnBrk="1" hangingPunct="1"/>
            <a:endParaRPr lang="ru-RU" altLang="ru-RU" sz="2000" dirty="0" smtClean="0"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/>
          <a:lstStyle/>
          <a:p>
            <a:r>
              <a:rPr lang="ru-RU" sz="1800" b="1" dirty="0" smtClean="0"/>
              <a:t>Прогноз изменения посевных площадей к 2026 году </a:t>
            </a:r>
            <a:endParaRPr lang="ru-RU" sz="1800" b="1" dirty="0" smtClean="0"/>
          </a:p>
        </p:txBody>
      </p:sp>
      <p:graphicFrame>
        <p:nvGraphicFramePr>
          <p:cNvPr id="3" name="Объект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28430022"/>
              </p:ext>
            </p:extLst>
          </p:nvPr>
        </p:nvGraphicFramePr>
        <p:xfrm>
          <a:off x="539552" y="980722"/>
          <a:ext cx="7488937" cy="54006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760423"/>
                <a:gridCol w="1587654"/>
                <a:gridCol w="1449858"/>
                <a:gridCol w="1691002"/>
              </a:tblGrid>
              <a:tr h="1125125"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 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Прогноз изменения посевных площадей, </a:t>
                      </a:r>
                    </a:p>
                    <a:p>
                      <a:pPr indent="0"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тыс. га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Прогноз изменения посевных площадей, в % к 2019 году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Площадь неиспользуемых земель 1-4 класса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Российская Федерация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942,74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1,18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10507,5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Нечерноземье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 98,86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0,69 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5661,3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Смоленская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-10,59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-2,67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607,0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Кировская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5,42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0,66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576,5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Калужская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6,80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1,93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545,6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Тульская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21,09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2,38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478,1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Рязанская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21,14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2,18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393,6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Ярославская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-4,79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-1,60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393,8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Тверская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-19,93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-3,96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350,9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accent2"/>
                          </a:solidFill>
                          <a:effectLst/>
                        </a:rPr>
                        <a:t>Нижегородская область</a:t>
                      </a:r>
                      <a:endParaRPr lang="ru-RU" sz="120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-9,94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-0,90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342,8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Свердловская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-4,34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-0,54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312,1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Орловская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32,47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2,53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282,7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Республика Мордовия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-4,90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-0,65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219,3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Московская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</a:rPr>
                        <a:t>8,69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1,53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217,4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Костромская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-1,97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-1,08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210,2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Ивановская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-0,94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-0,45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169,2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Республика Марий Эл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2,49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0,86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161,0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Калининградская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17,98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6,60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106,7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25025">
                <a:tc>
                  <a:txBody>
                    <a:bodyPr/>
                    <a:lstStyle/>
                    <a:p>
                      <a:pPr indent="450215"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accent2"/>
                          </a:solidFill>
                          <a:effectLst/>
                        </a:rPr>
                        <a:t>Новгородская область</a:t>
                      </a:r>
                      <a:endParaRPr lang="ru-RU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-3,56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-2,32</a:t>
                      </a:r>
                      <a:endParaRPr lang="ru-RU" sz="12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450215"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</a:rPr>
                        <a:t>106,3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331019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/>
          <a:lstStyle/>
          <a:p>
            <a:r>
              <a:rPr lang="ru-RU" sz="1800" b="1" dirty="0" smtClean="0"/>
              <a:t>Законодательные инициативы по сохранению особо ценных земель</a:t>
            </a:r>
            <a:r>
              <a:rPr lang="ru-RU" sz="2800" b="1" dirty="0" smtClean="0"/>
              <a:t> </a:t>
            </a:r>
            <a:endParaRPr lang="ru-RU" sz="2800" b="1" dirty="0" smtClean="0"/>
          </a:p>
        </p:txBody>
      </p:sp>
      <p:sp>
        <p:nvSpPr>
          <p:cNvPr id="7171" name="Объект 2"/>
          <p:cNvSpPr>
            <a:spLocks noGrp="1"/>
          </p:cNvSpPr>
          <p:nvPr>
            <p:ph idx="1"/>
          </p:nvPr>
        </p:nvSpPr>
        <p:spPr>
          <a:xfrm>
            <a:off x="457200" y="1196975"/>
            <a:ext cx="8229600" cy="4929188"/>
          </a:xfrm>
        </p:spPr>
        <p:txBody>
          <a:bodyPr/>
          <a:lstStyle/>
          <a:p>
            <a:pPr marL="0" indent="0" algn="just">
              <a:buFontTx/>
              <a:buNone/>
            </a:pPr>
            <a:endParaRPr lang="ru-RU" sz="2000" dirty="0" smtClean="0"/>
          </a:p>
          <a:p>
            <a:pPr marL="0" indent="0" algn="just">
              <a:buFontTx/>
              <a:buNone/>
            </a:pPr>
            <a:r>
              <a:rPr lang="ru-RU" sz="2000" dirty="0" smtClean="0"/>
              <a:t>Особо </a:t>
            </a:r>
            <a:r>
              <a:rPr lang="ru-RU" sz="2000" dirty="0"/>
              <a:t>ценные продуктивные сельскохозяйственные земли, в том числе сельскохозяйственные угодья опытно-производственных подразделений научных организаций высшего образования, сельскохозяйственные угодья, отнесенные по степени пригодности – продуктивности и отсутствию каких-либо ограничений требующих проведения специальных мероприятий и дополнительных затрат для их преодоления при выращивании сельскохозяйственных культур,  к особо ценным сельскохозяйственным землям регионального значения, должны быть включены в перечень земель, использование которых для других целей не допускается</a:t>
            </a:r>
            <a:endParaRPr lang="ru-RU" sz="2000" dirty="0" smtClean="0"/>
          </a:p>
        </p:txBody>
      </p:sp>
    </p:spTree>
    <p:extLst>
      <p:ext uri="{BB962C8B-B14F-4D97-AF65-F5344CB8AC3E}">
        <p14:creationId xmlns:p14="http://schemas.microsoft.com/office/powerpoint/2010/main" val="35591008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Заголовок 1"/>
          <p:cNvSpPr>
            <a:spLocks noGrp="1"/>
          </p:cNvSpPr>
          <p:nvPr>
            <p:ph type="title"/>
          </p:nvPr>
        </p:nvSpPr>
        <p:spPr>
          <a:xfrm>
            <a:off x="457200" y="274639"/>
            <a:ext cx="8229600" cy="562074"/>
          </a:xfrm>
        </p:spPr>
        <p:txBody>
          <a:bodyPr/>
          <a:lstStyle/>
          <a:p>
            <a:r>
              <a:rPr lang="ru-RU" sz="2000" b="1" dirty="0"/>
              <a:t>Законодательные инициативы </a:t>
            </a:r>
            <a:r>
              <a:rPr lang="ru-RU" sz="2000" b="1" dirty="0" smtClean="0"/>
              <a:t>в области прав собственности</a:t>
            </a:r>
            <a:r>
              <a:rPr lang="ru-RU" sz="3200" b="1" dirty="0" smtClean="0"/>
              <a:t> </a:t>
            </a:r>
            <a:endParaRPr lang="ru-RU" sz="2000" b="1" dirty="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472608"/>
          </a:xfrm>
        </p:spPr>
        <p:txBody>
          <a:bodyPr/>
          <a:lstStyle/>
          <a:p>
            <a:pPr marL="0" indent="0" algn="just">
              <a:buNone/>
              <a:defRPr/>
            </a:pPr>
            <a:r>
              <a:rPr lang="ru-RU" sz="2400" dirty="0"/>
              <a:t>Максимальный размер общей площади сельскохозяйственных угодий, которые расположены на территории одного муниципального района и могут находиться в собственности одного гражданина и (или) одного юридического лица, устанавливается законом субъекта Российской Федерации равным не более чем 35 процентам общей площади сельскохозяйственных угодий, расположенных на указанной территории в момент предоставления и (или) приобретения таких земельных участков» вместо слов «равным не менее чем 10 процентам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8854094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r>
              <a:rPr lang="ru-RU" sz="2000" b="1" dirty="0"/>
              <a:t>Законодательные инициативы в области прав собственности</a:t>
            </a:r>
            <a:r>
              <a:rPr lang="ru-RU" sz="3200" b="1" dirty="0"/>
              <a:t> </a:t>
            </a:r>
            <a:endParaRPr lang="ru-RU" sz="2000" b="1" dirty="0" smtClean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25538"/>
            <a:ext cx="8229600" cy="5000625"/>
          </a:xfrm>
        </p:spPr>
        <p:txBody>
          <a:bodyPr/>
          <a:lstStyle/>
          <a:p>
            <a:pPr marL="0" indent="0" algn="just">
              <a:buNone/>
              <a:defRPr/>
            </a:pPr>
            <a:r>
              <a:rPr lang="ru-RU" sz="2400" dirty="0"/>
              <a:t>Договор аренды земельного участка из земель сельскохозяйственного назначения, находящегося в государственной собственности, заключается на срок от семи-десяти (вместо действующих трех) до сорока девяти лет без права предоставления арендованных земель в субаренду, за исключением случаев установленных настоящим Федеральным законом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254610634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endParaRPr lang="ru-RU" dirty="0" smtClean="0"/>
          </a:p>
          <a:p>
            <a:pPr marL="0" indent="0" algn="ctr">
              <a:buFontTx/>
              <a:buNone/>
              <a:defRPr/>
            </a:pPr>
            <a:r>
              <a:rPr lang="ru-RU" dirty="0" smtClean="0"/>
              <a:t>Спасибо за внимание!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2621</TotalTime>
  <Words>369</Words>
  <Application>Microsoft Office PowerPoint</Application>
  <PresentationFormat>Экран (4:3)</PresentationFormat>
  <Paragraphs>98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Оформление по умолчанию</vt:lpstr>
      <vt:lpstr>  Федеральный научный центр аграрной экономики и социального развития сельских территорий – Всероссийский научно-исследовательский институт экономики сельского хозяйства  </vt:lpstr>
      <vt:lpstr>Прогноз изменения посевных площадей к 2026 году </vt:lpstr>
      <vt:lpstr>Законодательные инициативы по сохранению особо ценных земель </vt:lpstr>
      <vt:lpstr>Законодательные инициативы в области прав собственности </vt:lpstr>
      <vt:lpstr>Законодательные инициативы в области прав собственности 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Принципы расчета прибыли предпринимателя и коэффициента капитализации для целей государственной кадастровой оценки земель сельскохозяйственного назначения</dc:title>
  <dc:creator>USER</dc:creator>
  <cp:lastModifiedBy>admin</cp:lastModifiedBy>
  <cp:revision>208</cp:revision>
  <cp:lastPrinted>2018-03-21T12:22:44Z</cp:lastPrinted>
  <dcterms:created xsi:type="dcterms:W3CDTF">2011-02-11T07:35:55Z</dcterms:created>
  <dcterms:modified xsi:type="dcterms:W3CDTF">2021-10-26T06:36:23Z</dcterms:modified>
</cp:coreProperties>
</file>

<file path=docProps/thumbnail.jpeg>
</file>