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5"/>
  </p:notesMasterIdLst>
  <p:sldIdLst>
    <p:sldId id="256" r:id="rId2"/>
    <p:sldId id="533" r:id="rId3"/>
    <p:sldId id="534" r:id="rId4"/>
    <p:sldId id="536" r:id="rId5"/>
    <p:sldId id="538" r:id="rId6"/>
    <p:sldId id="539" r:id="rId7"/>
    <p:sldId id="540" r:id="rId8"/>
    <p:sldId id="541" r:id="rId9"/>
    <p:sldId id="542" r:id="rId10"/>
    <p:sldId id="371" r:id="rId11"/>
    <p:sldId id="460" r:id="rId12"/>
    <p:sldId id="544" r:id="rId13"/>
    <p:sldId id="463" r:id="rId14"/>
    <p:sldId id="527" r:id="rId15"/>
    <p:sldId id="465" r:id="rId16"/>
    <p:sldId id="528" r:id="rId17"/>
    <p:sldId id="469" r:id="rId18"/>
    <p:sldId id="467" r:id="rId19"/>
    <p:sldId id="470" r:id="rId20"/>
    <p:sldId id="530" r:id="rId21"/>
    <p:sldId id="543" r:id="rId22"/>
    <p:sldId id="526" r:id="rId23"/>
    <p:sldId id="45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7139" autoAdjust="0"/>
    <p:restoredTop sz="94660"/>
  </p:normalViewPr>
  <p:slideViewPr>
    <p:cSldViewPr>
      <p:cViewPr>
        <p:scale>
          <a:sx n="75" d="100"/>
          <a:sy n="75" d="100"/>
        </p:scale>
        <p:origin x="-1522" y="-25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9CE752-C446-44B5-8F02-D0C9125B74C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0634B-586E-4CBE-9583-85F33EA1C9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7882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0634B-586E-4CBE-9583-85F33EA1C91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journals.sagepub.com/doi/abs/10.1177/000271628045100103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8119864" cy="3382096"/>
          </a:xfrm>
        </p:spPr>
        <p:txBody>
          <a:bodyPr>
            <a:noAutofit/>
          </a:bodyPr>
          <a:lstStyle/>
          <a:p>
            <a:pPr algn="r"/>
            <a:r>
              <a:rPr lang="ru-RU" sz="3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ГОРОДА И СЕЛЬСКИЕ ТЕРРИТОРИИ </a:t>
            </a:r>
            <a:r>
              <a:rPr lang="ru-RU" sz="2400" dirty="0" smtClean="0">
                <a:solidFill>
                  <a:srgbClr val="7030A0"/>
                </a:solidFill>
              </a:rPr>
              <a:t/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новый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тип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инвестиций</a:t>
            </a:r>
            <a:endParaRPr lang="ru-RU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971600" y="3071810"/>
            <a:ext cx="7931224" cy="235745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ru-RU" sz="2000" dirty="0" smtClean="0">
              <a:solidFill>
                <a:srgbClr val="7030A0"/>
              </a:solidFill>
            </a:endParaRPr>
          </a:p>
          <a:p>
            <a:pPr algn="r"/>
            <a:endParaRPr lang="ru-RU" sz="1400" dirty="0" smtClean="0">
              <a:solidFill>
                <a:srgbClr val="7030A0"/>
              </a:solidFill>
            </a:endParaRPr>
          </a:p>
          <a:p>
            <a:pPr algn="r"/>
            <a:r>
              <a:rPr lang="ru-RU" sz="2400" dirty="0" smtClean="0">
                <a:solidFill>
                  <a:srgbClr val="7030A0"/>
                </a:solidFill>
              </a:rPr>
              <a:t>Тюрин Глеб Владимирович </a:t>
            </a:r>
          </a:p>
          <a:p>
            <a:pPr algn="r"/>
            <a:r>
              <a:rPr lang="ru-RU" sz="1800" dirty="0" smtClean="0">
                <a:solidFill>
                  <a:srgbClr val="7030A0"/>
                </a:solidFill>
              </a:rPr>
              <a:t>Президент Фонда развития местных  сообществ «Инициатива» </a:t>
            </a:r>
          </a:p>
          <a:p>
            <a:pPr algn="r"/>
            <a:r>
              <a:rPr lang="ru-RU" sz="1800" dirty="0" smtClean="0">
                <a:solidFill>
                  <a:srgbClr val="7030A0"/>
                </a:solidFill>
              </a:rPr>
              <a:t>Санкт- Петербург </a:t>
            </a:r>
            <a:endParaRPr lang="en-US" sz="1800" dirty="0" smtClean="0">
              <a:solidFill>
                <a:srgbClr val="7030A0"/>
              </a:solidFill>
            </a:endParaRP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6645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3200" b="1" dirty="0"/>
          </a:p>
          <a:p>
            <a:endParaRPr lang="ru-RU" sz="3200" b="1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rgbClr val="C00000"/>
                </a:solidFill>
              </a:rPr>
              <a:t>Развивать сельские территории и малые города </a:t>
            </a:r>
            <a:r>
              <a:rPr lang="ru-RU" sz="2000" dirty="0"/>
              <a:t>(развитие  всех территорий страны). </a:t>
            </a:r>
          </a:p>
        </p:txBody>
      </p:sp>
      <p:pic>
        <p:nvPicPr>
          <p:cNvPr id="1027" name="Picture 3" descr="C:\Users\User\Desktop\pereslavl-zalesskij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1" y="1532521"/>
            <a:ext cx="9144000" cy="52943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7982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Глубинка. Сейчас - дорога в один конец 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4" name="Picture 2" descr="C:\Users\Глеб\Desktop\картинки\anypics.ru-906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10" y="34870"/>
            <a:ext cx="8988490" cy="6741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Более 2-3млн жителей мегаполисов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396" y="1588285"/>
            <a:ext cx="9125604" cy="5269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>
                <a:solidFill>
                  <a:srgbClr val="C00000"/>
                </a:solidFill>
              </a:rPr>
              <a:t>	</a:t>
            </a:r>
            <a:r>
              <a:rPr lang="ru-RU" sz="6000" dirty="0" smtClean="0">
                <a:solidFill>
                  <a:srgbClr val="C00000"/>
                </a:solidFill>
              </a:rPr>
              <a:t>Это</a:t>
            </a:r>
            <a:r>
              <a:rPr lang="ru-RU" sz="6000" dirty="0" smtClean="0">
                <a:solidFill>
                  <a:srgbClr val="C00000"/>
                </a:solidFill>
              </a:rPr>
              <a:t> </a:t>
            </a:r>
            <a:r>
              <a:rPr lang="ru-RU" sz="6000" dirty="0" smtClean="0">
                <a:solidFill>
                  <a:srgbClr val="C00000"/>
                </a:solidFill>
              </a:rPr>
              <a:t>инвестиции совершенно нового типа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Autofit/>
          </a:bodyPr>
          <a:lstStyle/>
          <a:p>
            <a:r>
              <a:rPr lang="ru-RU" sz="3200" dirty="0" smtClean="0"/>
              <a:t>Доклад РСХБ весна 2020</a:t>
            </a:r>
            <a:br>
              <a:rPr lang="ru-RU" sz="3200" dirty="0" smtClean="0"/>
            </a:br>
            <a:r>
              <a:rPr lang="ru-RU" sz="3200" dirty="0" smtClean="0"/>
              <a:t>наличие 2-3 миллионов горожан, готовых уехать жить на село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40"/>
            <a:ext cx="9144000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/>
              <a:t>Приход </a:t>
            </a:r>
            <a:r>
              <a:rPr lang="ru-RU" sz="4400" dirty="0" smtClean="0"/>
              <a:t>1000 горожан</a:t>
            </a:r>
          </a:p>
          <a:p>
            <a:r>
              <a:rPr lang="ru-RU" sz="4400" dirty="0" smtClean="0"/>
              <a:t>с</a:t>
            </a:r>
            <a:r>
              <a:rPr lang="ru-RU" sz="4400" dirty="0" smtClean="0"/>
              <a:t>реднего достатка</a:t>
            </a:r>
            <a:r>
              <a:rPr lang="ru-RU" sz="4400" dirty="0" smtClean="0"/>
              <a:t> </a:t>
            </a:r>
            <a:endParaRPr lang="ru-RU" sz="4400" dirty="0" smtClean="0"/>
          </a:p>
          <a:p>
            <a:pPr>
              <a:buNone/>
            </a:pPr>
            <a:r>
              <a:rPr lang="ru-RU" sz="7200" dirty="0" smtClean="0"/>
              <a:t>     </a:t>
            </a:r>
            <a:r>
              <a:rPr lang="ru-RU" sz="9600" dirty="0" smtClean="0"/>
              <a:t>= </a:t>
            </a:r>
            <a:endParaRPr lang="ru-RU" sz="7200" dirty="0" smtClean="0"/>
          </a:p>
          <a:p>
            <a:pPr>
              <a:buNone/>
            </a:pPr>
            <a:r>
              <a:rPr lang="ru-RU" sz="5400" dirty="0" smtClean="0"/>
              <a:t>	2-3 </a:t>
            </a:r>
            <a:r>
              <a:rPr lang="ru-RU" sz="5400" dirty="0" smtClean="0"/>
              <a:t>миллиарда </a:t>
            </a:r>
            <a:r>
              <a:rPr lang="ru-RU" sz="5400" dirty="0" err="1" smtClean="0"/>
              <a:t>рубл</a:t>
            </a:r>
            <a:r>
              <a:rPr lang="ru-RU" sz="5400" dirty="0" smtClean="0"/>
              <a:t>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Возможность сохранить здоровье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9125256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Натуральная еда, которая может быть дешевле еды из супермаркета</a:t>
            </a:r>
            <a:endParaRPr lang="ru-RU" sz="32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46398"/>
            <a:ext cx="9144000" cy="5311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Жилье, которое в несколько раз дешевле, чем в мегаполисе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91298"/>
            <a:ext cx="9144000" cy="526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99"/>
            <a:ext cx="9144000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Урбанизация – единственная форма развития цивилизации?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57388"/>
            <a:ext cx="9144000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Онлайн</a:t>
            </a:r>
            <a:r>
              <a:rPr lang="ru-RU" dirty="0" smtClean="0"/>
              <a:t> работа</a:t>
            </a:r>
            <a:br>
              <a:rPr lang="ru-RU" dirty="0" smtClean="0"/>
            </a:br>
            <a:r>
              <a:rPr lang="ru-RU" dirty="0" smtClean="0"/>
              <a:t>это теперь миллионы людей 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sz="3600" b="1" dirty="0" smtClean="0">
                <a:solidFill>
                  <a:srgbClr val="FF0000"/>
                </a:solidFill>
              </a:rPr>
              <a:t>ОСОБЫЕ ТЕХНОЛОГИИ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		РАБОТЫ С КОМАНДАМИ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		ПЕРЕХОДА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506985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600" dirty="0" smtClean="0">
                <a:solidFill>
                  <a:srgbClr val="C00000"/>
                </a:solidFill>
              </a:rPr>
              <a:t>Обучение </a:t>
            </a:r>
            <a:r>
              <a:rPr lang="ru-RU" sz="4600" dirty="0" smtClean="0">
                <a:solidFill>
                  <a:srgbClr val="C00000"/>
                </a:solidFill>
              </a:rPr>
              <a:t>людей </a:t>
            </a:r>
            <a:r>
              <a:rPr lang="ru-RU" sz="4600" dirty="0" smtClean="0">
                <a:solidFill>
                  <a:srgbClr val="C00000"/>
                </a:solidFill>
              </a:rPr>
              <a:t>на</a:t>
            </a:r>
            <a:endParaRPr lang="ru-RU" sz="46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4600" dirty="0" smtClean="0">
                <a:solidFill>
                  <a:srgbClr val="C00000"/>
                </a:solidFill>
              </a:rPr>
              <a:t>муниципальном уровне</a:t>
            </a:r>
          </a:p>
          <a:p>
            <a:pPr>
              <a:buNone/>
            </a:pPr>
            <a:endParaRPr lang="ru-RU" sz="4000" dirty="0" smtClean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solidFill>
                  <a:srgbClr val="FF0000"/>
                </a:solidFill>
              </a:rPr>
              <a:t/>
            </a:r>
            <a:br>
              <a:rPr lang="ru-RU" sz="4900" dirty="0" smtClean="0">
                <a:solidFill>
                  <a:srgbClr val="FF0000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Что нужно, чтобы начать 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привлекать инвестиции</a:t>
            </a:r>
            <a:r>
              <a:rPr lang="ru-RU" sz="4900" dirty="0" smtClean="0">
                <a:solidFill>
                  <a:srgbClr val="C00000"/>
                </a:solidFill>
              </a:rPr>
              <a:t>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292935"/>
          </a:xfrm>
        </p:spPr>
        <p:txBody>
          <a:bodyPr/>
          <a:lstStyle/>
          <a:p>
            <a:endParaRPr lang="ru-RU" dirty="0" smtClean="0"/>
          </a:p>
          <a:p>
            <a:endParaRPr lang="ru-RU" sz="5400" b="1" dirty="0" smtClean="0">
              <a:solidFill>
                <a:srgbClr val="C00000"/>
              </a:solidFill>
            </a:endParaRPr>
          </a:p>
          <a:p>
            <a:r>
              <a:rPr lang="ru-RU" sz="5400" b="1" dirty="0" smtClean="0">
                <a:solidFill>
                  <a:srgbClr val="C00000"/>
                </a:solidFill>
              </a:rPr>
              <a:t>КЛУБ «РАЗВИТИЕ ТЕРРИТОРИЙ»</a:t>
            </a:r>
          </a:p>
          <a:p>
            <a:endParaRPr lang="ru-RU" sz="1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3900" b="1" dirty="0" smtClean="0">
                <a:solidFill>
                  <a:srgbClr val="7030A0"/>
                </a:solidFill>
              </a:rPr>
              <a:t>https://vk.com/razvitie_territorij</a:t>
            </a:r>
            <a:endParaRPr lang="ru-RU" sz="3900" b="1" dirty="0" smtClean="0">
              <a:solidFill>
                <a:srgbClr val="7030A0"/>
              </a:solidFill>
            </a:endParaRPr>
          </a:p>
          <a:p>
            <a:endParaRPr lang="ru-RU" sz="60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Где искать эти людей?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 descr="https://artdecory.ru/pictures/full_05532-utro-megapolisa.jpg&amp;t=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Шок. Пустые города 2020</a:t>
            </a:r>
            <a:endParaRPr lang="ru-RU" dirty="0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92485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Финансовый гуру </a:t>
            </a:r>
            <a:r>
              <a:rPr lang="ru-RU" dirty="0" err="1" smtClean="0"/>
              <a:t>Нассим</a:t>
            </a:r>
            <a:r>
              <a:rPr lang="ru-RU" dirty="0" smtClean="0"/>
              <a:t> </a:t>
            </a:r>
            <a:r>
              <a:rPr lang="ru-RU" dirty="0" err="1" smtClean="0"/>
              <a:t>Талеб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конец эпохи мегаполисов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5720" name="Picture 8" descr="https://avatars.mds.yandex.net/get-zen_doc/30229/pub_5d4c22d935c8d800ac847ac8_5d4c2365c0dcf200ad2300f2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428736"/>
            <a:ext cx="6000760" cy="5167282"/>
          </a:xfrm>
          <a:prstGeom prst="rect">
            <a:avLst/>
          </a:prstGeom>
          <a:noFill/>
        </p:spPr>
      </p:pic>
      <p:pic>
        <p:nvPicPr>
          <p:cNvPr id="115718" name="Picture 6" descr="http://www.improvement.ru/zametki/new/vc07092015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071678"/>
            <a:ext cx="4564542" cy="3551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792737"/>
          </a:xfrm>
        </p:spPr>
        <p:txBody>
          <a:bodyPr>
            <a:normAutofit fontScale="92500" lnSpcReduction="20000"/>
          </a:bodyPr>
          <a:lstStyle/>
          <a:p>
            <a:endParaRPr lang="ru-RU" b="1" dirty="0" smtClean="0">
              <a:solidFill>
                <a:srgbClr val="C00000"/>
              </a:solidFill>
              <a:hlinkClick r:id="rId2"/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hlinkClick r:id="rId2"/>
              </a:rPr>
              <a:t>Брайан Дж. Л. </a:t>
            </a:r>
            <a:r>
              <a:rPr lang="ru-RU" b="1" dirty="0" err="1" smtClean="0">
                <a:solidFill>
                  <a:srgbClr val="C00000"/>
                </a:solidFill>
                <a:hlinkClick r:id="rId2"/>
              </a:rPr>
              <a:t>Берри</a:t>
            </a: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400" b="1" dirty="0" smtClean="0"/>
              <a:t>Урбанизация и </a:t>
            </a:r>
            <a:r>
              <a:rPr lang="ru-RU" sz="2400" b="1" dirty="0" err="1" smtClean="0"/>
              <a:t>контрурбанизация</a:t>
            </a:r>
            <a:r>
              <a:rPr lang="ru-RU" sz="2400" b="1" dirty="0" smtClean="0"/>
              <a:t> в США.</a:t>
            </a:r>
            <a:r>
              <a:rPr lang="ru-RU" sz="2400" dirty="0" smtClean="0"/>
              <a:t> </a:t>
            </a:r>
            <a:r>
              <a:rPr lang="ru-RU" sz="2400" b="1" dirty="0" smtClean="0"/>
              <a:t>1980</a:t>
            </a:r>
            <a:r>
              <a:rPr lang="ru-RU" sz="2400" dirty="0" smtClean="0"/>
              <a:t> </a:t>
            </a:r>
          </a:p>
          <a:p>
            <a:r>
              <a:rPr lang="ru-RU" dirty="0" smtClean="0"/>
              <a:t>Урбанизация </a:t>
            </a:r>
            <a:r>
              <a:rPr lang="ru-RU" sz="2200" dirty="0" smtClean="0"/>
              <a:t>(процесс концентрации населения</a:t>
            </a:r>
            <a:r>
              <a:rPr lang="ru-RU" dirty="0" smtClean="0"/>
              <a:t>) в США сменился </a:t>
            </a:r>
            <a:r>
              <a:rPr lang="ru-RU" dirty="0" err="1" smtClean="0"/>
              <a:t>контрурбанизацией</a:t>
            </a:r>
            <a:r>
              <a:rPr lang="ru-RU" dirty="0" smtClean="0"/>
              <a:t>, </a:t>
            </a:r>
            <a:r>
              <a:rPr lang="ru-RU" b="1" i="1" dirty="0" smtClean="0">
                <a:solidFill>
                  <a:srgbClr val="C00000"/>
                </a:solidFill>
              </a:rPr>
              <a:t>процессом </a:t>
            </a:r>
            <a:r>
              <a:rPr lang="ru-RU" b="1" i="1" dirty="0" err="1" smtClean="0">
                <a:solidFill>
                  <a:srgbClr val="C00000"/>
                </a:solidFill>
              </a:rPr>
              <a:t>деконцентрации</a:t>
            </a:r>
            <a:r>
              <a:rPr lang="ru-RU" b="1" i="1" dirty="0" smtClean="0">
                <a:solidFill>
                  <a:srgbClr val="C00000"/>
                </a:solidFill>
              </a:rPr>
              <a:t> населения</a:t>
            </a:r>
            <a:r>
              <a:rPr lang="ru-RU" dirty="0" smtClean="0"/>
              <a:t>, характеризующимся меньшими размерами, уменьшением плотности, ростом локальной однородности, происходящим в пределах расширяющихся радиусов национальной взаимозависимости.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dirty="0" smtClean="0"/>
              <a:t>60 </a:t>
            </a:r>
            <a:r>
              <a:rPr lang="ru-RU" dirty="0" smtClean="0"/>
              <a:t>лет </a:t>
            </a:r>
            <a:r>
              <a:rPr lang="ru-RU" dirty="0" smtClean="0"/>
              <a:t>дезурбанизации в США.. </a:t>
            </a:r>
            <a:r>
              <a:rPr lang="ru-RU" sz="3600" dirty="0" smtClean="0">
                <a:solidFill>
                  <a:srgbClr val="C00000"/>
                </a:solidFill>
              </a:rPr>
              <a:t>ОДНОЭТАЖНАЯ АМЕРИКА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Разрушение Детройта </a:t>
            </a:r>
            <a:endParaRPr lang="ru-RU" dirty="0"/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1071546"/>
            <a:ext cx="914400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dirty="0" smtClean="0"/>
              <a:t>Сент-Луис. </a:t>
            </a:r>
            <a:r>
              <a:rPr lang="ru-RU" sz="2800" dirty="0" smtClean="0"/>
              <a:t>Вроде благополучен</a:t>
            </a:r>
            <a:endParaRPr lang="ru-RU" dirty="0"/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Численность населения Сент-Луиса</a:t>
            </a:r>
            <a:br>
              <a:rPr lang="ru-RU" sz="3200" dirty="0" smtClean="0"/>
            </a:br>
            <a:r>
              <a:rPr lang="ru-RU" sz="4000" dirty="0" smtClean="0"/>
              <a:t>1950г. -  856 000 человек</a:t>
            </a:r>
            <a:br>
              <a:rPr lang="ru-RU" sz="4000" dirty="0" smtClean="0"/>
            </a:br>
            <a:r>
              <a:rPr lang="ru-RU" sz="4000" dirty="0" smtClean="0"/>
              <a:t>2021г. –  </a:t>
            </a:r>
            <a:r>
              <a:rPr lang="ru-RU" sz="4000" dirty="0" smtClean="0">
                <a:solidFill>
                  <a:srgbClr val="C00000"/>
                </a:solidFill>
              </a:rPr>
              <a:t>290 000 </a:t>
            </a:r>
            <a:r>
              <a:rPr lang="ru-RU" sz="4000" dirty="0" smtClean="0"/>
              <a:t>человек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40"/>
            <a:ext cx="9144000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12889</TotalTime>
  <Words>166</Words>
  <Application>Microsoft Office PowerPoint</Application>
  <PresentationFormat>Экран (4:3)</PresentationFormat>
  <Paragraphs>46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Открытая</vt:lpstr>
      <vt:lpstr>ГОРОДА И СЕЛЬСКИЕ ТЕРРИТОРИИ  новый тип  инвестиций</vt:lpstr>
      <vt:lpstr>Урбанизация – единственная форма развития цивилизации?</vt:lpstr>
      <vt:lpstr>Слайд 3</vt:lpstr>
      <vt:lpstr>Шок. Пустые города 2020</vt:lpstr>
      <vt:lpstr>Финансовый гуру Нассим Талеб конец эпохи мегаполисов </vt:lpstr>
      <vt:lpstr>  60 лет дезурбанизации в США.. ОДНОЭТАЖНАЯ АМЕРИКА </vt:lpstr>
      <vt:lpstr>Разрушение Детройта </vt:lpstr>
      <vt:lpstr>Сент-Луис. Вроде благополучен</vt:lpstr>
      <vt:lpstr> Численность населения Сент-Луиса 1950г. -  856 000 человек 2021г. –  290 000 человек  </vt:lpstr>
      <vt:lpstr>Развивать сельские территории и малые города (развитие  всех территорий страны). </vt:lpstr>
      <vt:lpstr>Глубинка. Сейчас - дорога в один конец  </vt:lpstr>
      <vt:lpstr>Более 2-3млн жителей мегаполисов</vt:lpstr>
      <vt:lpstr>Слайд 13</vt:lpstr>
      <vt:lpstr>Доклад РСХБ весна 2020 наличие 2-3 миллионов горожан, готовых уехать жить на село </vt:lpstr>
      <vt:lpstr>Слайд 15</vt:lpstr>
      <vt:lpstr>Возможность сохранить здоровье</vt:lpstr>
      <vt:lpstr>Натуральная еда, которая может быть дешевле еды из супермаркета</vt:lpstr>
      <vt:lpstr>Жилье, которое в несколько раз дешевле, чем в мегаполисе</vt:lpstr>
      <vt:lpstr>Слайд 19</vt:lpstr>
      <vt:lpstr>Онлайн работа это теперь миллионы людей </vt:lpstr>
      <vt:lpstr>Слайд 21</vt:lpstr>
      <vt:lpstr> Что нужно, чтобы начать  привлекать инвестиции? </vt:lpstr>
      <vt:lpstr>Где искать эти людей?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Тюрин Глеб</dc:creator>
  <cp:lastModifiedBy>Глеб</cp:lastModifiedBy>
  <cp:revision>244</cp:revision>
  <dcterms:created xsi:type="dcterms:W3CDTF">2016-10-26T17:01:30Z</dcterms:created>
  <dcterms:modified xsi:type="dcterms:W3CDTF">2021-10-24T21:56:38Z</dcterms:modified>
</cp:coreProperties>
</file>