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86" r:id="rId1"/>
  </p:sldMasterIdLst>
  <p:notesMasterIdLst>
    <p:notesMasterId r:id="rId11"/>
  </p:notesMasterIdLst>
  <p:handoutMasterIdLst>
    <p:handoutMasterId r:id="rId12"/>
  </p:handoutMasterIdLst>
  <p:sldIdLst>
    <p:sldId id="477" r:id="rId2"/>
    <p:sldId id="480" r:id="rId3"/>
    <p:sldId id="463" r:id="rId4"/>
    <p:sldId id="468" r:id="rId5"/>
    <p:sldId id="472" r:id="rId6"/>
    <p:sldId id="474" r:id="rId7"/>
    <p:sldId id="471" r:id="rId8"/>
    <p:sldId id="479" r:id="rId9"/>
    <p:sldId id="473" r:id="rId10"/>
  </p:sldIdLst>
  <p:sldSz cx="9144000" cy="6858000" type="screen4x3"/>
  <p:notesSz cx="9144000" cy="6858000"/>
  <p:defaultTextStyle>
    <a:defPPr>
      <a:defRPr lang="ru-RU"/>
    </a:defPPr>
    <a:lvl1pPr algn="ctr" rtl="0" eaLnBrk="0" fontAlgn="base" hangingPunct="0">
      <a:spcBef>
        <a:spcPct val="0"/>
      </a:spcBef>
      <a:spcAft>
        <a:spcPct val="0"/>
      </a:spcAft>
      <a:defRPr sz="2400" kern="1200">
        <a:solidFill>
          <a:schemeClr val="tx1"/>
        </a:solidFill>
        <a:latin typeface="Arial" charset="0"/>
        <a:ea typeface="+mn-ea"/>
        <a:cs typeface="+mn-cs"/>
      </a:defRPr>
    </a:lvl1pPr>
    <a:lvl2pPr marL="457200" algn="ctr" rtl="0" eaLnBrk="0" fontAlgn="base" hangingPunct="0">
      <a:spcBef>
        <a:spcPct val="0"/>
      </a:spcBef>
      <a:spcAft>
        <a:spcPct val="0"/>
      </a:spcAft>
      <a:defRPr sz="2400" kern="1200">
        <a:solidFill>
          <a:schemeClr val="tx1"/>
        </a:solidFill>
        <a:latin typeface="Arial" charset="0"/>
        <a:ea typeface="+mn-ea"/>
        <a:cs typeface="+mn-cs"/>
      </a:defRPr>
    </a:lvl2pPr>
    <a:lvl3pPr marL="914400" algn="ctr" rtl="0" eaLnBrk="0" fontAlgn="base" hangingPunct="0">
      <a:spcBef>
        <a:spcPct val="0"/>
      </a:spcBef>
      <a:spcAft>
        <a:spcPct val="0"/>
      </a:spcAft>
      <a:defRPr sz="2400" kern="1200">
        <a:solidFill>
          <a:schemeClr val="tx1"/>
        </a:solidFill>
        <a:latin typeface="Arial" charset="0"/>
        <a:ea typeface="+mn-ea"/>
        <a:cs typeface="+mn-cs"/>
      </a:defRPr>
    </a:lvl3pPr>
    <a:lvl4pPr marL="1371600" algn="ctr" rtl="0" eaLnBrk="0" fontAlgn="base" hangingPunct="0">
      <a:spcBef>
        <a:spcPct val="0"/>
      </a:spcBef>
      <a:spcAft>
        <a:spcPct val="0"/>
      </a:spcAft>
      <a:defRPr sz="2400" kern="1200">
        <a:solidFill>
          <a:schemeClr val="tx1"/>
        </a:solidFill>
        <a:latin typeface="Arial" charset="0"/>
        <a:ea typeface="+mn-ea"/>
        <a:cs typeface="+mn-cs"/>
      </a:defRPr>
    </a:lvl4pPr>
    <a:lvl5pPr marL="1828800" algn="ctr"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5000"/>
    <a:srgbClr val="5C4200"/>
    <a:srgbClr val="D99B01"/>
    <a:srgbClr val="FF5050"/>
    <a:srgbClr val="78610E"/>
    <a:srgbClr val="FF66FF"/>
    <a:srgbClr val="DDD0B3"/>
    <a:srgbClr val="8F6B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16DA210-FB5B-4158-B5E0-FEB733F419BA}" styleName="Светлый стиль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33" autoAdjust="0"/>
    <p:restoredTop sz="93795" autoAdjust="0"/>
  </p:normalViewPr>
  <p:slideViewPr>
    <p:cSldViewPr>
      <p:cViewPr varScale="1">
        <p:scale>
          <a:sx n="65" d="100"/>
          <a:sy n="65" d="100"/>
        </p:scale>
        <p:origin x="-1136" y="-52"/>
      </p:cViewPr>
      <p:guideLst>
        <p:guide orient="horz" pos="2160"/>
        <p:guide pos="2880"/>
      </p:guideLst>
    </p:cSldViewPr>
  </p:slideViewPr>
  <p:notesTextViewPr>
    <p:cViewPr>
      <p:scale>
        <a:sx n="100" d="100"/>
        <a:sy n="100" d="100"/>
      </p:scale>
      <p:origin x="0" y="0"/>
    </p:cViewPr>
  </p:notesTextViewPr>
  <p:notesViewPr>
    <p:cSldViewPr>
      <p:cViewPr varScale="1">
        <p:scale>
          <a:sx n="79" d="100"/>
          <a:sy n="79" d="100"/>
        </p:scale>
        <p:origin x="-1254"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1026"/>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a:latin typeface="Verdana" pitchFamily="34" charset="0"/>
              </a:defRPr>
            </a:lvl1pPr>
          </a:lstStyle>
          <a:p>
            <a:pPr>
              <a:defRPr/>
            </a:pPr>
            <a:endParaRPr lang="ru-RU"/>
          </a:p>
        </p:txBody>
      </p:sp>
      <p:sp>
        <p:nvSpPr>
          <p:cNvPr id="102403" name="Rectangle 1027"/>
          <p:cNvSpPr>
            <a:spLocks noGrp="1" noChangeArrowheads="1"/>
          </p:cNvSpPr>
          <p:nvPr>
            <p:ph type="dt" sz="quarter" idx="1"/>
          </p:nvPr>
        </p:nvSpPr>
        <p:spPr bwMode="auto">
          <a:xfrm>
            <a:off x="5180013"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Verdana" pitchFamily="34" charset="0"/>
              </a:defRPr>
            </a:lvl1pPr>
          </a:lstStyle>
          <a:p>
            <a:pPr>
              <a:defRPr/>
            </a:pPr>
            <a:fld id="{A0574F45-3BA4-45E2-AA98-A1005FB609E7}" type="datetimeFigureOut">
              <a:rPr lang="ru-RU"/>
              <a:pPr>
                <a:defRPr/>
              </a:pPr>
              <a:t>24.10.2021</a:t>
            </a:fld>
            <a:endParaRPr lang="ru-RU"/>
          </a:p>
        </p:txBody>
      </p:sp>
      <p:sp>
        <p:nvSpPr>
          <p:cNvPr id="102404" name="Rectangle 1028"/>
          <p:cNvSpPr>
            <a:spLocks noGrp="1" noChangeArrowheads="1"/>
          </p:cNvSpPr>
          <p:nvPr>
            <p:ph type="ftr" sz="quarter" idx="2"/>
          </p:nvPr>
        </p:nvSpPr>
        <p:spPr bwMode="auto">
          <a:xfrm>
            <a:off x="0"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a:latin typeface="Verdana" pitchFamily="34" charset="0"/>
              </a:defRPr>
            </a:lvl1pPr>
          </a:lstStyle>
          <a:p>
            <a:pPr>
              <a:defRPr/>
            </a:pPr>
            <a:endParaRPr lang="ru-RU"/>
          </a:p>
        </p:txBody>
      </p:sp>
      <p:sp>
        <p:nvSpPr>
          <p:cNvPr id="102405" name="Rectangle 1029"/>
          <p:cNvSpPr>
            <a:spLocks noGrp="1" noChangeArrowheads="1"/>
          </p:cNvSpPr>
          <p:nvPr>
            <p:ph type="sldNum" sz="quarter" idx="3"/>
          </p:nvPr>
        </p:nvSpPr>
        <p:spPr bwMode="auto">
          <a:xfrm>
            <a:off x="5180013"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Verdana" pitchFamily="34" charset="0"/>
              </a:defRPr>
            </a:lvl1pPr>
          </a:lstStyle>
          <a:p>
            <a:pPr>
              <a:defRPr/>
            </a:pPr>
            <a:fld id="{DE4BF4E5-8547-42A3-9CE8-AB5BCEA01AAB}" type="slidenum">
              <a:rPr lang="ru-RU"/>
              <a:pPr>
                <a:defRPr/>
              </a:pPr>
              <a:t>‹#›</a:t>
            </a:fld>
            <a:endParaRPr lang="ru-RU"/>
          </a:p>
        </p:txBody>
      </p:sp>
    </p:spTree>
    <p:extLst>
      <p:ext uri="{BB962C8B-B14F-4D97-AF65-F5344CB8AC3E}">
        <p14:creationId xmlns:p14="http://schemas.microsoft.com/office/powerpoint/2010/main" val="42414618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atin typeface="Arial" charset="0"/>
              </a:defRPr>
            </a:lvl1pPr>
          </a:lstStyle>
          <a:p>
            <a:pPr>
              <a:defRPr/>
            </a:pPr>
            <a:endParaRPr lang="ru-RU"/>
          </a:p>
        </p:txBody>
      </p:sp>
      <p:sp>
        <p:nvSpPr>
          <p:cNvPr id="3075" name="Rectangle 3"/>
          <p:cNvSpPr>
            <a:spLocks noGrp="1" noChangeArrowheads="1"/>
          </p:cNvSpPr>
          <p:nvPr>
            <p:ph type="dt" idx="1"/>
          </p:nvPr>
        </p:nvSpPr>
        <p:spPr bwMode="auto">
          <a:xfrm>
            <a:off x="5180013"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ru-RU"/>
          </a:p>
        </p:txBody>
      </p:sp>
      <p:sp>
        <p:nvSpPr>
          <p:cNvPr id="55300"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14400" y="3257550"/>
            <a:ext cx="73152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3078" name="Rectangle 6"/>
          <p:cNvSpPr>
            <a:spLocks noGrp="1" noChangeArrowheads="1"/>
          </p:cNvSpPr>
          <p:nvPr>
            <p:ph type="ftr" sz="quarter" idx="4"/>
          </p:nvPr>
        </p:nvSpPr>
        <p:spPr bwMode="auto">
          <a:xfrm>
            <a:off x="0"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atin typeface="Arial" charset="0"/>
              </a:defRPr>
            </a:lvl1pPr>
          </a:lstStyle>
          <a:p>
            <a:pPr>
              <a:defRPr/>
            </a:pPr>
            <a:endParaRPr lang="ru-RU"/>
          </a:p>
        </p:txBody>
      </p:sp>
      <p:sp>
        <p:nvSpPr>
          <p:cNvPr id="3079" name="Rectangle 7"/>
          <p:cNvSpPr>
            <a:spLocks noGrp="1" noChangeArrowheads="1"/>
          </p:cNvSpPr>
          <p:nvPr>
            <p:ph type="sldNum" sz="quarter" idx="5"/>
          </p:nvPr>
        </p:nvSpPr>
        <p:spPr bwMode="auto">
          <a:xfrm>
            <a:off x="5180013"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43AB1FBA-A52D-4871-87DC-CB0E0A39BDA4}" type="slidenum">
              <a:rPr lang="ru-RU"/>
              <a:pPr>
                <a:defRPr/>
              </a:pPr>
              <a:t>‹#›</a:t>
            </a:fld>
            <a:endParaRPr lang="ru-RU"/>
          </a:p>
        </p:txBody>
      </p:sp>
    </p:spTree>
    <p:extLst>
      <p:ext uri="{BB962C8B-B14F-4D97-AF65-F5344CB8AC3E}">
        <p14:creationId xmlns:p14="http://schemas.microsoft.com/office/powerpoint/2010/main" val="307226555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Информационные связи системы</a:t>
            </a:r>
            <a:endParaRPr lang="ru-RU" dirty="0"/>
          </a:p>
        </p:txBody>
      </p:sp>
      <p:sp>
        <p:nvSpPr>
          <p:cNvPr id="4" name="Номер слайда 3"/>
          <p:cNvSpPr>
            <a:spLocks noGrp="1"/>
          </p:cNvSpPr>
          <p:nvPr>
            <p:ph type="sldNum" sz="quarter" idx="10"/>
          </p:nvPr>
        </p:nvSpPr>
        <p:spPr/>
        <p:txBody>
          <a:bodyPr/>
          <a:lstStyle/>
          <a:p>
            <a:pPr>
              <a:defRPr/>
            </a:pPr>
            <a:fld id="{43AB1FBA-A52D-4871-87DC-CB0E0A39BDA4}" type="slidenum">
              <a:rPr lang="ru-RU" smtClean="0"/>
              <a:pPr>
                <a:defRPr/>
              </a:pPr>
              <a:t>4</a:t>
            </a:fld>
            <a:endParaRPr lang="ru-RU"/>
          </a:p>
        </p:txBody>
      </p:sp>
    </p:spTree>
    <p:extLst>
      <p:ext uri="{BB962C8B-B14F-4D97-AF65-F5344CB8AC3E}">
        <p14:creationId xmlns:p14="http://schemas.microsoft.com/office/powerpoint/2010/main" val="1107251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Модели общей циркуляции атмосферы и океана</a:t>
            </a:r>
            <a:endParaRPr lang="ru-RU" dirty="0"/>
          </a:p>
        </p:txBody>
      </p:sp>
      <p:sp>
        <p:nvSpPr>
          <p:cNvPr id="4" name="Номер слайда 3"/>
          <p:cNvSpPr>
            <a:spLocks noGrp="1"/>
          </p:cNvSpPr>
          <p:nvPr>
            <p:ph type="sldNum" sz="quarter" idx="10"/>
          </p:nvPr>
        </p:nvSpPr>
        <p:spPr/>
        <p:txBody>
          <a:bodyPr/>
          <a:lstStyle/>
          <a:p>
            <a:pPr>
              <a:defRPr/>
            </a:pPr>
            <a:fld id="{43AB1FBA-A52D-4871-87DC-CB0E0A39BDA4}" type="slidenum">
              <a:rPr lang="ru-RU" smtClean="0"/>
              <a:pPr>
                <a:defRPr/>
              </a:pPr>
              <a:t>6</a:t>
            </a:fld>
            <a:endParaRPr lang="ru-RU"/>
          </a:p>
        </p:txBody>
      </p:sp>
    </p:spTree>
    <p:extLst>
      <p:ext uri="{BB962C8B-B14F-4D97-AF65-F5344CB8AC3E}">
        <p14:creationId xmlns:p14="http://schemas.microsoft.com/office/powerpoint/2010/main" val="8071201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a:defRPr/>
            </a:pPr>
            <a:endParaRPr lang="en-US" sz="1800"/>
          </a:p>
        </p:txBody>
      </p:sp>
      <p:sp>
        <p:nvSpPr>
          <p:cNvPr id="29" name="Заголовок 28"/>
          <p:cNvSpPr>
            <a:spLocks noGrp="1"/>
          </p:cNvSpPr>
          <p:nvPr>
            <p:ph type="ctrTitle"/>
          </p:nvPr>
        </p:nvSpPr>
        <p:spPr>
          <a:xfrm>
            <a:off x="381000" y="4853411"/>
            <a:ext cx="8458200" cy="122237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fld id="{06893C5C-4A0D-42BC-8BF1-57482F203109}" type="datetime1">
              <a:rPr lang="ru-RU"/>
              <a:pPr>
                <a:defRPr/>
              </a:pPr>
              <a:t>24.10.2021</a:t>
            </a:fld>
            <a:endParaRPr lang="ru-RU"/>
          </a:p>
        </p:txBody>
      </p:sp>
      <p:sp>
        <p:nvSpPr>
          <p:cNvPr id="6" name="Нижний колонтитул 1"/>
          <p:cNvSpPr>
            <a:spLocks noGrp="1"/>
          </p:cNvSpPr>
          <p:nvPr>
            <p:ph type="ftr" sz="quarter" idx="11"/>
          </p:nvPr>
        </p:nvSpPr>
        <p:spPr/>
        <p:txBody>
          <a:bodyPr/>
          <a:lstStyle>
            <a:lvl1pPr>
              <a:defRPr/>
            </a:lvl1pPr>
          </a:lstStyle>
          <a:p>
            <a:endParaRPr lang="ru-RU"/>
          </a:p>
        </p:txBody>
      </p:sp>
      <p:sp>
        <p:nvSpPr>
          <p:cNvPr id="7" name="Номер слайда 14"/>
          <p:cNvSpPr>
            <a:spLocks noGrp="1"/>
          </p:cNvSpPr>
          <p:nvPr>
            <p:ph type="sldNum" sz="quarter" idx="12"/>
          </p:nvPr>
        </p:nvSpPr>
        <p:spPr>
          <a:xfrm>
            <a:off x="8229600" y="6473825"/>
            <a:ext cx="758825" cy="247650"/>
          </a:xfrm>
        </p:spPr>
        <p:txBody>
          <a:bodyPr/>
          <a:lstStyle>
            <a:lvl1pPr>
              <a:defRPr/>
            </a:lvl1pPr>
          </a:lstStyle>
          <a:p>
            <a:pPr>
              <a:defRPr/>
            </a:pPr>
            <a:fld id="{FDA402A8-5204-4A3F-9C22-320CB693F5F3}" type="slidenum">
              <a:rPr lang="ru-RU"/>
              <a:pPr>
                <a:defRPr/>
              </a:pPr>
              <a:t>‹#›</a:t>
            </a:fld>
            <a:endParaRPr lang="ru-RU"/>
          </a:p>
        </p:txBody>
      </p:sp>
    </p:spTree>
    <p:extLst>
      <p:ext uri="{BB962C8B-B14F-4D97-AF65-F5344CB8AC3E}">
        <p14:creationId xmlns:p14="http://schemas.microsoft.com/office/powerpoint/2010/main" val="34178462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838200"/>
          </a:xfrm>
        </p:spPr>
        <p:txBody>
          <a:bodyPr/>
          <a:lstStyle/>
          <a:p>
            <a:r>
              <a:rPr lang="ru-RU" smtClean="0"/>
              <a:t>Образец заголовка</a:t>
            </a:r>
            <a:endParaRPr lang="ru-RU"/>
          </a:p>
        </p:txBody>
      </p:sp>
      <p:sp>
        <p:nvSpPr>
          <p:cNvPr id="3" name="Объект 2"/>
          <p:cNvSpPr>
            <a:spLocks noGrp="1"/>
          </p:cNvSpPr>
          <p:nvPr>
            <p:ph idx="1"/>
          </p:nvPr>
        </p:nvSpPr>
        <p:spPr>
          <a:xfrm>
            <a:off x="304800" y="1554163"/>
            <a:ext cx="8686800" cy="452596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6477000" y="76200"/>
            <a:ext cx="2514600" cy="288925"/>
          </a:xfrm>
        </p:spPr>
        <p:txBody>
          <a:bodyPr/>
          <a:lstStyle>
            <a:lvl1pPr>
              <a:defRPr smtClean="0"/>
            </a:lvl1pPr>
          </a:lstStyle>
          <a:p>
            <a:pPr>
              <a:defRPr/>
            </a:pPr>
            <a:fld id="{2CB10976-046F-40E2-8BC4-0CE5C349BA01}" type="datetime1">
              <a:rPr lang="ru-RU"/>
              <a:pPr>
                <a:defRPr/>
              </a:pPr>
              <a:t>24.10.2021</a:t>
            </a:fld>
            <a:endParaRPr lang="ru-RU"/>
          </a:p>
        </p:txBody>
      </p:sp>
      <p:sp>
        <p:nvSpPr>
          <p:cNvPr id="5" name="Нижний колонтитул 4"/>
          <p:cNvSpPr>
            <a:spLocks noGrp="1"/>
          </p:cNvSpPr>
          <p:nvPr>
            <p:ph type="ftr" sz="quarter" idx="11"/>
          </p:nvPr>
        </p:nvSpPr>
        <p:spPr>
          <a:xfrm>
            <a:off x="3124200" y="76200"/>
            <a:ext cx="3352800" cy="288925"/>
          </a:xfrm>
        </p:spPr>
        <p:txBody>
          <a:bodyPr/>
          <a:lstStyle>
            <a:lvl1pPr>
              <a:defRPr/>
            </a:lvl1pPr>
          </a:lstStyle>
          <a:p>
            <a:endParaRPr lang="ru-RU"/>
          </a:p>
        </p:txBody>
      </p:sp>
      <p:sp>
        <p:nvSpPr>
          <p:cNvPr id="6" name="Номер слайда 5"/>
          <p:cNvSpPr>
            <a:spLocks noGrp="1"/>
          </p:cNvSpPr>
          <p:nvPr>
            <p:ph type="sldNum" sz="quarter" idx="12"/>
          </p:nvPr>
        </p:nvSpPr>
        <p:spPr>
          <a:xfrm>
            <a:off x="8229600" y="6477000"/>
            <a:ext cx="762000" cy="244475"/>
          </a:xfrm>
        </p:spPr>
        <p:txBody>
          <a:bodyPr/>
          <a:lstStyle>
            <a:lvl1pPr>
              <a:defRPr smtClean="0"/>
            </a:lvl1pPr>
          </a:lstStyle>
          <a:p>
            <a:pPr>
              <a:defRPr/>
            </a:pPr>
            <a:fld id="{9281831F-E47A-466B-B0A6-4111E41E4513}" type="slidenum">
              <a:rPr lang="ru-RU"/>
              <a:pPr>
                <a:defRPr/>
              </a:pPr>
              <a:t>‹#›</a:t>
            </a:fld>
            <a:endParaRPr lang="ru-RU"/>
          </a:p>
        </p:txBody>
      </p:sp>
    </p:spTree>
    <p:extLst>
      <p:ext uri="{BB962C8B-B14F-4D97-AF65-F5344CB8AC3E}">
        <p14:creationId xmlns:p14="http://schemas.microsoft.com/office/powerpoint/2010/main" val="1700559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reserve="1">
  <p:cSld name="Заголовок, схема или организационная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838200"/>
          </a:xfrm>
        </p:spPr>
        <p:txBody>
          <a:bodyPr/>
          <a:lstStyle/>
          <a:p>
            <a:r>
              <a:rPr lang="ru-RU" smtClean="0"/>
              <a:t>Образец заголовка</a:t>
            </a:r>
            <a:endParaRPr lang="ru-RU"/>
          </a:p>
        </p:txBody>
      </p:sp>
      <p:sp>
        <p:nvSpPr>
          <p:cNvPr id="3" name="Рисунок SmartArt 2"/>
          <p:cNvSpPr>
            <a:spLocks noGrp="1"/>
          </p:cNvSpPr>
          <p:nvPr>
            <p:ph type="dgm" idx="1"/>
          </p:nvPr>
        </p:nvSpPr>
        <p:spPr>
          <a:xfrm>
            <a:off x="304800" y="1554163"/>
            <a:ext cx="8686800" cy="4525962"/>
          </a:xfrm>
        </p:spPr>
        <p:txBody>
          <a:bodyPr/>
          <a:lstStyle/>
          <a:p>
            <a:endParaRPr lang="ru-RU"/>
          </a:p>
        </p:txBody>
      </p:sp>
      <p:sp>
        <p:nvSpPr>
          <p:cNvPr id="4" name="Дата 3"/>
          <p:cNvSpPr>
            <a:spLocks noGrp="1"/>
          </p:cNvSpPr>
          <p:nvPr>
            <p:ph type="dt" sz="half" idx="10"/>
          </p:nvPr>
        </p:nvSpPr>
        <p:spPr>
          <a:xfrm>
            <a:off x="6477000" y="76200"/>
            <a:ext cx="2514600" cy="288925"/>
          </a:xfrm>
        </p:spPr>
        <p:txBody>
          <a:bodyPr/>
          <a:lstStyle>
            <a:lvl1pPr>
              <a:defRPr smtClean="0"/>
            </a:lvl1pPr>
          </a:lstStyle>
          <a:p>
            <a:pPr>
              <a:defRPr/>
            </a:pPr>
            <a:fld id="{31390BAF-5C23-4D8A-A1B9-63F238301D47}" type="datetime1">
              <a:rPr lang="ru-RU"/>
              <a:pPr>
                <a:defRPr/>
              </a:pPr>
              <a:t>24.10.2021</a:t>
            </a:fld>
            <a:endParaRPr lang="ru-RU"/>
          </a:p>
        </p:txBody>
      </p:sp>
      <p:sp>
        <p:nvSpPr>
          <p:cNvPr id="5" name="Нижний колонтитул 4"/>
          <p:cNvSpPr>
            <a:spLocks noGrp="1"/>
          </p:cNvSpPr>
          <p:nvPr>
            <p:ph type="ftr" sz="quarter" idx="11"/>
          </p:nvPr>
        </p:nvSpPr>
        <p:spPr>
          <a:xfrm>
            <a:off x="3124200" y="76200"/>
            <a:ext cx="3352800" cy="288925"/>
          </a:xfrm>
        </p:spPr>
        <p:txBody>
          <a:bodyPr/>
          <a:lstStyle>
            <a:lvl1pPr>
              <a:defRPr/>
            </a:lvl1pPr>
          </a:lstStyle>
          <a:p>
            <a:endParaRPr lang="ru-RU"/>
          </a:p>
        </p:txBody>
      </p:sp>
      <p:sp>
        <p:nvSpPr>
          <p:cNvPr id="6" name="Номер слайда 5"/>
          <p:cNvSpPr>
            <a:spLocks noGrp="1"/>
          </p:cNvSpPr>
          <p:nvPr>
            <p:ph type="sldNum" sz="quarter" idx="12"/>
          </p:nvPr>
        </p:nvSpPr>
        <p:spPr>
          <a:xfrm>
            <a:off x="8229600" y="6477000"/>
            <a:ext cx="762000" cy="244475"/>
          </a:xfrm>
        </p:spPr>
        <p:txBody>
          <a:bodyPr/>
          <a:lstStyle>
            <a:lvl1pPr>
              <a:defRPr smtClean="0"/>
            </a:lvl1pPr>
          </a:lstStyle>
          <a:p>
            <a:pPr>
              <a:defRPr/>
            </a:pPr>
            <a:fld id="{A9C132B8-4EFB-45A0-BC65-871C9FC7E5B5}" type="slidenum">
              <a:rPr lang="ru-RU"/>
              <a:pPr>
                <a:defRPr/>
              </a:pPr>
              <a:t>‹#›</a:t>
            </a:fld>
            <a:endParaRPr lang="ru-RU"/>
          </a:p>
        </p:txBody>
      </p:sp>
    </p:spTree>
    <p:extLst>
      <p:ext uri="{BB962C8B-B14F-4D97-AF65-F5344CB8AC3E}">
        <p14:creationId xmlns:p14="http://schemas.microsoft.com/office/powerpoint/2010/main" val="32379439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8382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304800" y="1554163"/>
            <a:ext cx="8686800" cy="4525962"/>
          </a:xfrm>
        </p:spPr>
        <p:txBody>
          <a:bodyPr/>
          <a:lstStyle/>
          <a:p>
            <a:endParaRPr lang="ru-RU"/>
          </a:p>
        </p:txBody>
      </p:sp>
      <p:sp>
        <p:nvSpPr>
          <p:cNvPr id="4" name="Дата 3"/>
          <p:cNvSpPr>
            <a:spLocks noGrp="1"/>
          </p:cNvSpPr>
          <p:nvPr>
            <p:ph type="dt" sz="half" idx="10"/>
          </p:nvPr>
        </p:nvSpPr>
        <p:spPr>
          <a:xfrm>
            <a:off x="6477000" y="76200"/>
            <a:ext cx="2514600" cy="288925"/>
          </a:xfrm>
        </p:spPr>
        <p:txBody>
          <a:bodyPr/>
          <a:lstStyle>
            <a:lvl1pPr>
              <a:defRPr smtClean="0"/>
            </a:lvl1pPr>
          </a:lstStyle>
          <a:p>
            <a:pPr>
              <a:defRPr/>
            </a:pPr>
            <a:fld id="{656846D5-E4A4-4F0E-832B-9392FF455556}" type="datetime1">
              <a:rPr lang="ru-RU"/>
              <a:pPr>
                <a:defRPr/>
              </a:pPr>
              <a:t>24.10.2021</a:t>
            </a:fld>
            <a:endParaRPr lang="ru-RU"/>
          </a:p>
        </p:txBody>
      </p:sp>
      <p:sp>
        <p:nvSpPr>
          <p:cNvPr id="5" name="Нижний колонтитул 4"/>
          <p:cNvSpPr>
            <a:spLocks noGrp="1"/>
          </p:cNvSpPr>
          <p:nvPr>
            <p:ph type="ftr" sz="quarter" idx="11"/>
          </p:nvPr>
        </p:nvSpPr>
        <p:spPr>
          <a:xfrm>
            <a:off x="3124200" y="76200"/>
            <a:ext cx="3352800" cy="288925"/>
          </a:xfrm>
        </p:spPr>
        <p:txBody>
          <a:bodyPr/>
          <a:lstStyle>
            <a:lvl1pPr>
              <a:defRPr/>
            </a:lvl1pPr>
          </a:lstStyle>
          <a:p>
            <a:endParaRPr lang="ru-RU"/>
          </a:p>
        </p:txBody>
      </p:sp>
      <p:sp>
        <p:nvSpPr>
          <p:cNvPr id="6" name="Номер слайда 5"/>
          <p:cNvSpPr>
            <a:spLocks noGrp="1"/>
          </p:cNvSpPr>
          <p:nvPr>
            <p:ph type="sldNum" sz="quarter" idx="12"/>
          </p:nvPr>
        </p:nvSpPr>
        <p:spPr>
          <a:xfrm>
            <a:off x="8229600" y="6477000"/>
            <a:ext cx="762000" cy="244475"/>
          </a:xfrm>
        </p:spPr>
        <p:txBody>
          <a:bodyPr/>
          <a:lstStyle>
            <a:lvl1pPr>
              <a:defRPr smtClean="0"/>
            </a:lvl1pPr>
          </a:lstStyle>
          <a:p>
            <a:pPr>
              <a:defRPr/>
            </a:pPr>
            <a:fld id="{E06BBF5D-A195-45FE-B241-E6DB96738701}" type="slidenum">
              <a:rPr lang="ru-RU"/>
              <a:pPr>
                <a:defRPr/>
              </a:pPr>
              <a:t>‹#›</a:t>
            </a:fld>
            <a:endParaRPr lang="ru-RU"/>
          </a:p>
        </p:txBody>
      </p:sp>
    </p:spTree>
    <p:extLst>
      <p:ext uri="{BB962C8B-B14F-4D97-AF65-F5344CB8AC3E}">
        <p14:creationId xmlns:p14="http://schemas.microsoft.com/office/powerpoint/2010/main" val="1075515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a:defRPr/>
            </a:pPr>
            <a:endParaRPr lang="en-US" sz="1800"/>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fld id="{40E2ED08-40AD-4503-9AC9-48693F441C00}" type="datetime1">
              <a:rPr lang="ru-RU"/>
              <a:pPr>
                <a:defRPr/>
              </a:pPr>
              <a:t>24.10.2021</a:t>
            </a:fld>
            <a:endParaRPr lang="ru-RU"/>
          </a:p>
        </p:txBody>
      </p:sp>
      <p:sp>
        <p:nvSpPr>
          <p:cNvPr id="7" name="Нижний колонтитул 10"/>
          <p:cNvSpPr>
            <a:spLocks noGrp="1"/>
          </p:cNvSpPr>
          <p:nvPr>
            <p:ph type="ftr" sz="quarter" idx="11"/>
          </p:nvPr>
        </p:nvSpPr>
        <p:spPr/>
        <p:txBody>
          <a:bodyPr/>
          <a:lstStyle>
            <a:lvl1pPr>
              <a:defRPr/>
            </a:lvl1pPr>
          </a:lstStyle>
          <a:p>
            <a:endParaRPr lang="ru-RU"/>
          </a:p>
        </p:txBody>
      </p:sp>
      <p:sp>
        <p:nvSpPr>
          <p:cNvPr id="9" name="Номер слайда 15"/>
          <p:cNvSpPr>
            <a:spLocks noGrp="1"/>
          </p:cNvSpPr>
          <p:nvPr>
            <p:ph type="sldNum" sz="quarter" idx="12"/>
          </p:nvPr>
        </p:nvSpPr>
        <p:spPr/>
        <p:txBody>
          <a:bodyPr/>
          <a:lstStyle>
            <a:lvl1pPr>
              <a:defRPr/>
            </a:lvl1pPr>
          </a:lstStyle>
          <a:p>
            <a:pPr>
              <a:defRPr/>
            </a:pPr>
            <a:fld id="{ABCED391-CE98-4A98-8C8F-62034DE10594}" type="slidenum">
              <a:rPr lang="ru-RU"/>
              <a:pPr>
                <a:defRPr/>
              </a:pPr>
              <a:t>‹#›</a:t>
            </a:fld>
            <a:endParaRPr lang="ru-RU"/>
          </a:p>
        </p:txBody>
      </p:sp>
    </p:spTree>
    <p:extLst>
      <p:ext uri="{BB962C8B-B14F-4D97-AF65-F5344CB8AC3E}">
        <p14:creationId xmlns:p14="http://schemas.microsoft.com/office/powerpoint/2010/main" val="2815014442"/>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fld id="{764AD985-A33F-406D-B951-7DACC9F1D55F}" type="datetime1">
              <a:rPr lang="ru-RU"/>
              <a:pPr>
                <a:defRPr/>
              </a:pPr>
              <a:t>24.10.2021</a:t>
            </a:fld>
            <a:endParaRPr lang="ru-RU"/>
          </a:p>
        </p:txBody>
      </p:sp>
      <p:sp>
        <p:nvSpPr>
          <p:cNvPr id="6" name="Нижний колонтитул 27"/>
          <p:cNvSpPr>
            <a:spLocks noGrp="1"/>
          </p:cNvSpPr>
          <p:nvPr>
            <p:ph type="ftr" sz="quarter" idx="11"/>
          </p:nvPr>
        </p:nvSpPr>
        <p:spPr/>
        <p:txBody>
          <a:bodyPr/>
          <a:lstStyle>
            <a:lvl1pPr>
              <a:defRPr/>
            </a:lvl1pPr>
          </a:lstStyle>
          <a:p>
            <a:endParaRPr lang="ru-RU"/>
          </a:p>
        </p:txBody>
      </p:sp>
      <p:sp>
        <p:nvSpPr>
          <p:cNvPr id="7" name="Номер слайда 4"/>
          <p:cNvSpPr>
            <a:spLocks noGrp="1"/>
          </p:cNvSpPr>
          <p:nvPr>
            <p:ph type="sldNum" sz="quarter" idx="12"/>
          </p:nvPr>
        </p:nvSpPr>
        <p:spPr/>
        <p:txBody>
          <a:bodyPr/>
          <a:lstStyle>
            <a:lvl1pPr>
              <a:defRPr/>
            </a:lvl1pPr>
          </a:lstStyle>
          <a:p>
            <a:pPr>
              <a:defRPr/>
            </a:pPr>
            <a:fld id="{630C27C7-3791-4895-B5B8-AB0AD6C0BEAE}" type="slidenum">
              <a:rPr lang="ru-RU"/>
              <a:pPr>
                <a:defRPr/>
              </a:pPr>
              <a:t>‹#›</a:t>
            </a:fld>
            <a:endParaRPr lang="ru-RU"/>
          </a:p>
        </p:txBody>
      </p:sp>
    </p:spTree>
    <p:extLst>
      <p:ext uri="{BB962C8B-B14F-4D97-AF65-F5344CB8AC3E}">
        <p14:creationId xmlns:p14="http://schemas.microsoft.com/office/powerpoint/2010/main" val="3044091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a:defRPr/>
            </a:pPr>
            <a:endParaRPr lang="en-US" sz="1800"/>
          </a:p>
        </p:txBody>
      </p:sp>
      <p:sp>
        <p:nvSpPr>
          <p:cNvPr id="29" name="Заголовок 28"/>
          <p:cNvSpPr>
            <a:spLocks noGrp="1"/>
          </p:cNvSpPr>
          <p:nvPr>
            <p:ph type="title"/>
          </p:nvPr>
        </p:nvSpPr>
        <p:spPr>
          <a:xfrm>
            <a:off x="304800" y="5410200"/>
            <a:ext cx="8610600" cy="882650"/>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fld id="{B21B185B-9AA2-49B3-8FE6-1AFCAF7BDDDE}" type="datetime1">
              <a:rPr lang="ru-RU"/>
              <a:pPr>
                <a:defRPr/>
              </a:pPr>
              <a:t>24.10.2021</a:t>
            </a:fld>
            <a:endParaRPr lang="ru-RU"/>
          </a:p>
        </p:txBody>
      </p:sp>
      <p:sp>
        <p:nvSpPr>
          <p:cNvPr id="9" name="Нижний колонтитул 5"/>
          <p:cNvSpPr>
            <a:spLocks noGrp="1"/>
          </p:cNvSpPr>
          <p:nvPr>
            <p:ph type="ftr" sz="quarter" idx="11"/>
          </p:nvPr>
        </p:nvSpPr>
        <p:spPr/>
        <p:txBody>
          <a:bodyPr/>
          <a:lstStyle>
            <a:lvl1pPr>
              <a:defRPr/>
            </a:lvl1pPr>
          </a:lstStyle>
          <a:p>
            <a:endParaRPr lang="ru-RU"/>
          </a:p>
        </p:txBody>
      </p:sp>
      <p:sp>
        <p:nvSpPr>
          <p:cNvPr id="10" name="Номер слайда 6"/>
          <p:cNvSpPr>
            <a:spLocks noGrp="1"/>
          </p:cNvSpPr>
          <p:nvPr>
            <p:ph type="sldNum" sz="quarter" idx="12"/>
          </p:nvPr>
        </p:nvSpPr>
        <p:spPr>
          <a:xfrm>
            <a:off x="8229600" y="6477000"/>
            <a:ext cx="762000" cy="247650"/>
          </a:xfrm>
        </p:spPr>
        <p:txBody>
          <a:bodyPr/>
          <a:lstStyle>
            <a:lvl1pPr>
              <a:defRPr/>
            </a:lvl1pPr>
          </a:lstStyle>
          <a:p>
            <a:pPr>
              <a:defRPr/>
            </a:pPr>
            <a:fld id="{B9A50D5D-4417-424E-B669-128826F5170E}" type="slidenum">
              <a:rPr lang="ru-RU"/>
              <a:pPr>
                <a:defRPr/>
              </a:pPr>
              <a:t>‹#›</a:t>
            </a:fld>
            <a:endParaRPr lang="ru-RU"/>
          </a:p>
        </p:txBody>
      </p:sp>
    </p:spTree>
    <p:extLst>
      <p:ext uri="{BB962C8B-B14F-4D97-AF65-F5344CB8AC3E}">
        <p14:creationId xmlns:p14="http://schemas.microsoft.com/office/powerpoint/2010/main" val="3332541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fld id="{086EFB3E-3ADF-4FD5-A1B5-6C2C64C833F0}" type="datetime1">
              <a:rPr lang="ru-RU"/>
              <a:pPr>
                <a:defRPr/>
              </a:pPr>
              <a:t>24.10.2021</a:t>
            </a:fld>
            <a:endParaRPr lang="ru-RU"/>
          </a:p>
        </p:txBody>
      </p:sp>
      <p:sp>
        <p:nvSpPr>
          <p:cNvPr id="4" name="Нижний колонтитул 27"/>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pPr>
              <a:defRPr/>
            </a:pPr>
            <a:fld id="{FFE3D57F-501F-4128-8BBA-83BC5FF3E092}" type="slidenum">
              <a:rPr lang="ru-RU"/>
              <a:pPr>
                <a:defRPr/>
              </a:pPr>
              <a:t>‹#›</a:t>
            </a:fld>
            <a:endParaRPr lang="ru-RU"/>
          </a:p>
        </p:txBody>
      </p:sp>
    </p:spTree>
    <p:extLst>
      <p:ext uri="{BB962C8B-B14F-4D97-AF65-F5344CB8AC3E}">
        <p14:creationId xmlns:p14="http://schemas.microsoft.com/office/powerpoint/2010/main" val="1532576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a:defRPr/>
            </a:pPr>
            <a:endParaRPr lang="en-US" sz="1800"/>
          </a:p>
        </p:txBody>
      </p:sp>
      <p:sp>
        <p:nvSpPr>
          <p:cNvPr id="12" name="Заголовок 11"/>
          <p:cNvSpPr>
            <a:spLocks noGrp="1"/>
          </p:cNvSpPr>
          <p:nvPr>
            <p:ph type="title"/>
          </p:nvPr>
        </p:nvSpPr>
        <p:spPr>
          <a:xfrm>
            <a:off x="457200" y="5486400"/>
            <a:ext cx="8458200" cy="520700"/>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fld id="{F344F61F-A434-43B5-8743-BB5999DEEB3E}" type="datetime1">
              <a:rPr lang="ru-RU"/>
              <a:pPr>
                <a:defRPr/>
              </a:pPr>
              <a:t>24.10.2021</a:t>
            </a:fld>
            <a:endParaRPr lang="ru-RU"/>
          </a:p>
        </p:txBody>
      </p:sp>
      <p:sp>
        <p:nvSpPr>
          <p:cNvPr id="7" name="Нижний колонтитул 28"/>
          <p:cNvSpPr>
            <a:spLocks noGrp="1"/>
          </p:cNvSpPr>
          <p:nvPr>
            <p:ph type="ftr" sz="quarter" idx="11"/>
          </p:nvPr>
        </p:nvSpPr>
        <p:spPr/>
        <p:txBody>
          <a:bodyPr/>
          <a:lstStyle>
            <a:lvl1pPr>
              <a:defRPr/>
            </a:lvl1pPr>
          </a:lstStyle>
          <a:p>
            <a:endParaRPr lang="ru-RU"/>
          </a:p>
        </p:txBody>
      </p:sp>
      <p:sp>
        <p:nvSpPr>
          <p:cNvPr id="8" name="Номер слайда 6"/>
          <p:cNvSpPr>
            <a:spLocks noGrp="1"/>
          </p:cNvSpPr>
          <p:nvPr>
            <p:ph type="sldNum" sz="quarter" idx="12"/>
          </p:nvPr>
        </p:nvSpPr>
        <p:spPr/>
        <p:txBody>
          <a:bodyPr/>
          <a:lstStyle>
            <a:lvl1pPr>
              <a:defRPr/>
            </a:lvl1pPr>
          </a:lstStyle>
          <a:p>
            <a:pPr>
              <a:defRPr/>
            </a:pPr>
            <a:fld id="{B2CA5405-2E98-47B6-9756-844A19948604}" type="slidenum">
              <a:rPr lang="ru-RU"/>
              <a:pPr>
                <a:defRPr/>
              </a:pPr>
              <a:t>‹#›</a:t>
            </a:fld>
            <a:endParaRPr lang="ru-RU"/>
          </a:p>
        </p:txBody>
      </p:sp>
    </p:spTree>
    <p:extLst>
      <p:ext uri="{BB962C8B-B14F-4D97-AF65-F5344CB8AC3E}">
        <p14:creationId xmlns:p14="http://schemas.microsoft.com/office/powerpoint/2010/main" val="3318997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381000" y="4993760"/>
            <a:ext cx="5867400" cy="522288"/>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fld id="{D0C9E403-EA72-45A4-A01A-22FE7EF8E37F}" type="datetime1">
              <a:rPr lang="ru-RU"/>
              <a:pPr>
                <a:defRPr/>
              </a:pPr>
              <a:t>24.10.2021</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30"/>
          <p:cNvSpPr>
            <a:spLocks noGrp="1"/>
          </p:cNvSpPr>
          <p:nvPr>
            <p:ph type="sldNum" sz="quarter" idx="12"/>
          </p:nvPr>
        </p:nvSpPr>
        <p:spPr/>
        <p:txBody>
          <a:bodyPr/>
          <a:lstStyle>
            <a:lvl1pPr>
              <a:defRPr/>
            </a:lvl1pPr>
          </a:lstStyle>
          <a:p>
            <a:pPr>
              <a:defRPr/>
            </a:pPr>
            <a:fld id="{0269324D-9919-4923-A03C-829A831A8C80}" type="slidenum">
              <a:rPr lang="ru-RU"/>
              <a:pPr>
                <a:defRPr/>
              </a:pPr>
              <a:t>‹#›</a:t>
            </a:fld>
            <a:endParaRPr lang="ru-RU"/>
          </a:p>
        </p:txBody>
      </p:sp>
    </p:spTree>
    <p:extLst>
      <p:ext uri="{BB962C8B-B14F-4D97-AF65-F5344CB8AC3E}">
        <p14:creationId xmlns:p14="http://schemas.microsoft.com/office/powerpoint/2010/main" val="798816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fld id="{10029161-9433-4E13-9DF5-E4A13CF5909F}" type="datetime1">
              <a:rPr lang="ru-RU"/>
              <a:pPr>
                <a:defRPr/>
              </a:pPr>
              <a:t>24.10.2021</a:t>
            </a:fld>
            <a:endParaRPr lang="ru-RU"/>
          </a:p>
        </p:txBody>
      </p:sp>
      <p:sp>
        <p:nvSpPr>
          <p:cNvPr id="5" name="Нижний колонтитул 27"/>
          <p:cNvSpPr>
            <a:spLocks noGrp="1"/>
          </p:cNvSpPr>
          <p:nvPr>
            <p:ph type="ftr" sz="quarter" idx="11"/>
          </p:nvPr>
        </p:nvSpPr>
        <p:spPr/>
        <p:txBody>
          <a:bodyPr/>
          <a:lstStyle>
            <a:lvl1pPr>
              <a:defRPr/>
            </a:lvl1pPr>
          </a:lstStyle>
          <a:p>
            <a:endParaRPr lang="ru-RU"/>
          </a:p>
        </p:txBody>
      </p:sp>
      <p:sp>
        <p:nvSpPr>
          <p:cNvPr id="6" name="Номер слайда 4"/>
          <p:cNvSpPr>
            <a:spLocks noGrp="1"/>
          </p:cNvSpPr>
          <p:nvPr>
            <p:ph type="sldNum" sz="quarter" idx="12"/>
          </p:nvPr>
        </p:nvSpPr>
        <p:spPr/>
        <p:txBody>
          <a:bodyPr/>
          <a:lstStyle>
            <a:lvl1pPr>
              <a:defRPr/>
            </a:lvl1pPr>
          </a:lstStyle>
          <a:p>
            <a:pPr>
              <a:defRPr/>
            </a:pPr>
            <a:fld id="{ADD0908A-3AED-45A8-93D8-49AE764CDEEC}" type="slidenum">
              <a:rPr lang="ru-RU"/>
              <a:pPr>
                <a:defRPr/>
              </a:pPr>
              <a:t>‹#›</a:t>
            </a:fld>
            <a:endParaRPr lang="ru-RU"/>
          </a:p>
        </p:txBody>
      </p:sp>
    </p:spTree>
    <p:extLst>
      <p:ext uri="{BB962C8B-B14F-4D97-AF65-F5344CB8AC3E}">
        <p14:creationId xmlns:p14="http://schemas.microsoft.com/office/powerpoint/2010/main" val="638229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80231C8A-F827-4848-8AB4-D4FB21CA5E37}" type="datetime1">
              <a:rPr lang="ru-RU"/>
              <a:pPr>
                <a:defRPr/>
              </a:pPr>
              <a:t>24.10.2021</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pPr>
              <a:defRPr/>
            </a:pPr>
            <a:fld id="{2A4550C5-EB43-4698-A94B-A8ADCB20F3E5}" type="slidenum">
              <a:rPr lang="ru-RU"/>
              <a:pPr>
                <a:defRPr/>
              </a:pPr>
              <a:t>‹#›</a:t>
            </a:fld>
            <a:endParaRPr lang="ru-RU"/>
          </a:p>
        </p:txBody>
      </p:sp>
    </p:spTree>
    <p:extLst>
      <p:ext uri="{BB962C8B-B14F-4D97-AF65-F5344CB8AC3E}">
        <p14:creationId xmlns:p14="http://schemas.microsoft.com/office/powerpoint/2010/main" val="953007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a:defRPr/>
            </a:pPr>
            <a:endParaRPr lang="en-US" sz="1800"/>
          </a:p>
        </p:txBody>
      </p:sp>
      <p:sp>
        <p:nvSpPr>
          <p:cNvPr id="4101" name="Текст 7"/>
          <p:cNvSpPr>
            <a:spLocks noGrp="1"/>
          </p:cNvSpPr>
          <p:nvPr>
            <p:ph type="body" idx="1"/>
          </p:nvPr>
        </p:nvSpPr>
        <p:spPr bwMode="auto">
          <a:xfrm>
            <a:off x="304800" y="1554163"/>
            <a:ext cx="8686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fld id="{946F1259-A686-4939-A16A-53F11FDD74D7}" type="datetime1">
              <a:rPr lang="ru-RU"/>
              <a:pPr>
                <a:defRPr/>
              </a:pPr>
              <a:t>24.10.2021</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solidFill>
                  <a:srgbClr val="D38E27"/>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C4CDD8E7-B968-4A84-B0F4-DA9616669C0D}" type="slidenum">
              <a:rPr lang="ru-RU"/>
              <a:pPr>
                <a:defRPr/>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a:defRPr/>
            </a:pPr>
            <a:endParaRPr lang="en-US" sz="1800"/>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a:defRPr/>
            </a:pPr>
            <a:endParaRPr lang="en-US" sz="1800"/>
          </a:p>
        </p:txBody>
      </p:sp>
    </p:spTree>
  </p:cSld>
  <p:clrMap bg1="lt1" tx1="dk1" bg2="lt2" tx2="dk2" accent1="accent1" accent2="accent2" accent3="accent3" accent4="accent4" accent5="accent5" accent6="accent6" hlink="hlink" folHlink="folHlink"/>
  <p:sldLayoutIdLst>
    <p:sldLayoutId id="2147484137" r:id="rId1"/>
    <p:sldLayoutId id="2147484138" r:id="rId2"/>
    <p:sldLayoutId id="2147484131" r:id="rId3"/>
    <p:sldLayoutId id="2147484139" r:id="rId4"/>
    <p:sldLayoutId id="2147484132" r:id="rId5"/>
    <p:sldLayoutId id="2147484140" r:id="rId6"/>
    <p:sldLayoutId id="2147484141" r:id="rId7"/>
    <p:sldLayoutId id="2147484133" r:id="rId8"/>
    <p:sldLayoutId id="2147484142" r:id="rId9"/>
    <p:sldLayoutId id="2147484134" r:id="rId10"/>
    <p:sldLayoutId id="2147484135" r:id="rId11"/>
    <p:sldLayoutId id="2147484136" r:id="rId12"/>
  </p:sldLayoutIdLst>
  <p:hf hdr="0" ftr="0" dt="0"/>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1800" dirty="0" smtClean="0"/>
              <a:t>ВИАПИ им. А.А. Никонова филиал ФНЦ ВНИЭСХ</a:t>
            </a:r>
            <a:endParaRPr lang="ru-RU" sz="1800" dirty="0"/>
          </a:p>
        </p:txBody>
      </p:sp>
      <p:sp>
        <p:nvSpPr>
          <p:cNvPr id="3" name="Подзаголовок 2"/>
          <p:cNvSpPr>
            <a:spLocks noGrp="1"/>
          </p:cNvSpPr>
          <p:nvPr>
            <p:ph type="subTitle" idx="1"/>
          </p:nvPr>
        </p:nvSpPr>
        <p:spPr/>
        <p:txBody>
          <a:bodyPr/>
          <a:lstStyle/>
          <a:p>
            <a:endParaRPr lang="ru-RU" sz="3200" dirty="0" smtClean="0">
              <a:latin typeface="Times New Roman" pitchFamily="18" charset="0"/>
              <a:cs typeface="Times New Roman" pitchFamily="18" charset="0"/>
            </a:endParaRPr>
          </a:p>
          <a:p>
            <a:endParaRPr lang="ru-RU" sz="3200" dirty="0">
              <a:latin typeface="Times New Roman" pitchFamily="18" charset="0"/>
              <a:cs typeface="Times New Roman" pitchFamily="18" charset="0"/>
            </a:endParaRPr>
          </a:p>
          <a:p>
            <a:r>
              <a:rPr lang="ru-RU" sz="3200" dirty="0" smtClean="0">
                <a:latin typeface="Times New Roman" pitchFamily="18" charset="0"/>
                <a:cs typeface="Times New Roman" pitchFamily="18" charset="0"/>
              </a:rPr>
              <a:t>.</a:t>
            </a:r>
          </a:p>
          <a:p>
            <a:r>
              <a:rPr lang="ru-RU" sz="2000" dirty="0" err="1">
                <a:latin typeface="Times New Roman" pitchFamily="18" charset="0"/>
                <a:cs typeface="Times New Roman" pitchFamily="18" charset="0"/>
              </a:rPr>
              <a:t>Сиптиц</a:t>
            </a:r>
            <a:r>
              <a:rPr lang="ru-RU" sz="2000" dirty="0">
                <a:latin typeface="Times New Roman" pitchFamily="18" charset="0"/>
                <a:cs typeface="Times New Roman" pitchFamily="18" charset="0"/>
              </a:rPr>
              <a:t> Станислав </a:t>
            </a:r>
            <a:r>
              <a:rPr lang="ru-RU" sz="2000" dirty="0" err="1">
                <a:latin typeface="Times New Roman" pitchFamily="18" charset="0"/>
                <a:cs typeface="Times New Roman" pitchFamily="18" charset="0"/>
              </a:rPr>
              <a:t>Оттович</a:t>
            </a:r>
            <a:endParaRPr lang="ru-RU" sz="2000" dirty="0">
              <a:latin typeface="Times New Roman" pitchFamily="18" charset="0"/>
              <a:cs typeface="Times New Roman" pitchFamily="18" charset="0"/>
            </a:endParaRPr>
          </a:p>
          <a:p>
            <a:r>
              <a:rPr lang="ru-RU" sz="2000" dirty="0">
                <a:latin typeface="Times New Roman" pitchFamily="18" charset="0"/>
                <a:cs typeface="Times New Roman" pitchFamily="18" charset="0"/>
              </a:rPr>
              <a:t>Романенко Ирина Анатольевна</a:t>
            </a:r>
          </a:p>
          <a:p>
            <a:r>
              <a:rPr lang="ru-RU" sz="2000" dirty="0">
                <a:latin typeface="Times New Roman" pitchFamily="18" charset="0"/>
                <a:cs typeface="Times New Roman" pitchFamily="18" charset="0"/>
              </a:rPr>
              <a:t>Евдокимова </a:t>
            </a:r>
            <a:r>
              <a:rPr lang="ru-RU" sz="2000" dirty="0" smtClean="0">
                <a:latin typeface="Times New Roman" pitchFamily="18" charset="0"/>
                <a:cs typeface="Times New Roman" pitchFamily="18" charset="0"/>
              </a:rPr>
              <a:t>Наталья Егоровна</a:t>
            </a:r>
            <a:endParaRPr lang="ru-RU" sz="2000" dirty="0">
              <a:latin typeface="Times New Roman" pitchFamily="18" charset="0"/>
              <a:cs typeface="Times New Roman" pitchFamily="18" charset="0"/>
            </a:endParaRPr>
          </a:p>
        </p:txBody>
      </p:sp>
      <p:sp>
        <p:nvSpPr>
          <p:cNvPr id="4" name="Прямоугольник 3"/>
          <p:cNvSpPr/>
          <p:nvPr/>
        </p:nvSpPr>
        <p:spPr>
          <a:xfrm>
            <a:off x="2051720" y="1124744"/>
            <a:ext cx="5544616" cy="2677656"/>
          </a:xfrm>
          <a:prstGeom prst="rect">
            <a:avLst/>
          </a:prstGeom>
        </p:spPr>
        <p:txBody>
          <a:bodyPr wrap="square">
            <a:spAutoFit/>
          </a:bodyPr>
          <a:lstStyle/>
          <a:p>
            <a:r>
              <a:rPr lang="ru-RU" b="1" dirty="0"/>
              <a:t>ЦИФРОВЫЕ ТЕХНОЛОГИИ В ПРОЦЕССЕ АДАПТАЦИИ К КЛИМАТИЧЕСКИМ ИЗМЕНЕНИЯМ СТРУКТУРЫ ЗЕМЛЕПОЛЬЗОВАНИЯ АГРОПРОДОВОЛЬСТВЕННЫХ СИСТЕМ</a:t>
            </a:r>
            <a:endParaRPr lang="ru-RU" dirty="0"/>
          </a:p>
        </p:txBody>
      </p:sp>
    </p:spTree>
    <p:extLst>
      <p:ext uri="{BB962C8B-B14F-4D97-AF65-F5344CB8AC3E}">
        <p14:creationId xmlns:p14="http://schemas.microsoft.com/office/powerpoint/2010/main" val="38742958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12"/>
          </p:nvPr>
        </p:nvSpPr>
        <p:spPr/>
        <p:txBody>
          <a:bodyPr/>
          <a:lstStyle/>
          <a:p>
            <a:pPr>
              <a:defRPr/>
            </a:pPr>
            <a:fld id="{FFE3D57F-501F-4128-8BBA-83BC5FF3E092}" type="slidenum">
              <a:rPr lang="ru-RU" smtClean="0"/>
              <a:pPr>
                <a:defRPr/>
              </a:pPr>
              <a:t>2</a:t>
            </a:fld>
            <a:endParaRPr lang="ru-RU"/>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692696"/>
            <a:ext cx="7200800" cy="531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2778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3AC618F1-D412-4928-8C29-C4FC21D395FF}" type="slidenum">
              <a:rPr lang="ru-RU"/>
              <a:pPr>
                <a:defRPr/>
              </a:pPr>
              <a:t>3</a:t>
            </a:fld>
            <a:endParaRPr lang="ru-RU"/>
          </a:p>
        </p:txBody>
      </p:sp>
      <p:sp>
        <p:nvSpPr>
          <p:cNvPr id="224258" name="Rectangle 2"/>
          <p:cNvSpPr>
            <a:spLocks noGrp="1"/>
          </p:cNvSpPr>
          <p:nvPr>
            <p:ph type="title"/>
          </p:nvPr>
        </p:nvSpPr>
        <p:spPr bwMode="auto">
          <a:xfrm>
            <a:off x="304800" y="457200"/>
            <a:ext cx="8686800" cy="45152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fontScale="90000"/>
          </a:bodyPr>
          <a:lstStyle/>
          <a:p>
            <a:r>
              <a:rPr lang="ru-RU" cap="none" dirty="0" smtClean="0">
                <a:effectLst/>
              </a:rPr>
              <a:t>Основные понятия</a:t>
            </a:r>
          </a:p>
        </p:txBody>
      </p:sp>
      <p:sp>
        <p:nvSpPr>
          <p:cNvPr id="224259" name="Rectangle 3"/>
          <p:cNvSpPr>
            <a:spLocks noGrp="1"/>
          </p:cNvSpPr>
          <p:nvPr>
            <p:ph type="body" idx="1"/>
          </p:nvPr>
        </p:nvSpPr>
        <p:spPr>
          <a:xfrm>
            <a:off x="323528" y="980728"/>
            <a:ext cx="8352928" cy="5472608"/>
          </a:xfrm>
        </p:spPr>
        <p:txBody>
          <a:bodyPr/>
          <a:lstStyle/>
          <a:p>
            <a:pPr>
              <a:lnSpc>
                <a:spcPct val="80000"/>
              </a:lnSpc>
              <a:buNone/>
            </a:pPr>
            <a:r>
              <a:rPr lang="ru-RU" sz="2400" dirty="0" smtClean="0"/>
              <a:t> </a:t>
            </a:r>
            <a:r>
              <a:rPr lang="ru-RU" sz="1800" b="1" dirty="0" smtClean="0"/>
              <a:t>АПС  - </a:t>
            </a:r>
            <a:r>
              <a:rPr lang="ru-RU" sz="1800" b="1" i="1" dirty="0" smtClean="0"/>
              <a:t>аграрная продовольственная система региона -</a:t>
            </a:r>
            <a:r>
              <a:rPr lang="ru-RU" sz="1800" dirty="0" smtClean="0"/>
              <a:t> </a:t>
            </a:r>
            <a:r>
              <a:rPr lang="ru-RU" sz="1800" dirty="0"/>
              <a:t>Агропродовольственная система (далее - АПС) это открытая система, производящая общественные блага в виде продуктов питания для населения путем первичного производства сельскохозяйственного сырья с последующей его переработкой, хранением, распределением и доведением до конечного потребителя. </a:t>
            </a:r>
            <a:endParaRPr lang="en-US" sz="1800" dirty="0" smtClean="0"/>
          </a:p>
          <a:p>
            <a:pPr>
              <a:lnSpc>
                <a:spcPct val="80000"/>
              </a:lnSpc>
              <a:buNone/>
            </a:pPr>
            <a:r>
              <a:rPr lang="ru-RU" sz="1800" dirty="0" smtClean="0"/>
              <a:t>Для </a:t>
            </a:r>
            <a:r>
              <a:rPr lang="ru-RU" sz="1800" b="1" dirty="0"/>
              <a:t>функционирования АПС </a:t>
            </a:r>
            <a:r>
              <a:rPr lang="ru-RU" sz="1800" dirty="0"/>
              <a:t>требуется солнечная энергия, определенные почвенно-климатические условия, живой труд, капитальные средства и различные виды расходуемых ресурсов. </a:t>
            </a:r>
            <a:endParaRPr lang="en-US" sz="1800" dirty="0" smtClean="0"/>
          </a:p>
          <a:p>
            <a:pPr>
              <a:lnSpc>
                <a:spcPct val="80000"/>
              </a:lnSpc>
              <a:buNone/>
            </a:pPr>
            <a:r>
              <a:rPr lang="ru-RU" sz="1800" dirty="0" smtClean="0"/>
              <a:t>Помимо </a:t>
            </a:r>
            <a:r>
              <a:rPr lang="ru-RU" sz="1800" dirty="0"/>
              <a:t>общественных благ АПС может продуцировать </a:t>
            </a:r>
            <a:r>
              <a:rPr lang="ru-RU" sz="1800" b="1" dirty="0"/>
              <a:t>экологический ущерб</a:t>
            </a:r>
            <a:r>
              <a:rPr lang="ru-RU" sz="1800" dirty="0"/>
              <a:t>, а ее эффективность и устойчивость зависят как от состояний внешней среды (во всех ее аспектах: экологическом, экономическом,  социально-демографическом, политическом), так и от отношений между субъектами экономической деятельности, взаимодействующие подмножества которых и образует рассматриваемую систему.</a:t>
            </a:r>
            <a:endParaRPr lang="ru-RU" sz="1800" dirty="0" smtClean="0">
              <a:effectLst/>
            </a:endParaRPr>
          </a:p>
          <a:p>
            <a:pPr>
              <a:lnSpc>
                <a:spcPct val="80000"/>
              </a:lnSpc>
              <a:buNone/>
            </a:pPr>
            <a:r>
              <a:rPr lang="ru-RU" sz="1800" i="1" dirty="0" smtClean="0"/>
              <a:t> </a:t>
            </a:r>
            <a:r>
              <a:rPr lang="ru-RU" sz="1800" b="1" i="1" dirty="0"/>
              <a:t>Информационно-аналитическая система стратегического планирования и прогнозирования развития региональных агропродовольственных систем </a:t>
            </a:r>
            <a:r>
              <a:rPr lang="ru-RU" sz="1800" dirty="0"/>
              <a:t>представляет собой комплекс, включающий методы математического моделирования и инструментальные программные средства, позволяющий определять целевые структурные параметры эколого-экономически эффективных региональных АПС и выявлять на этой основе направления стратегического развития и размещения сельского хозяйства регионов,  с учетом вероятных сценариев изменений климата.</a:t>
            </a:r>
          </a:p>
          <a:p>
            <a:pPr>
              <a:lnSpc>
                <a:spcPct val="80000"/>
              </a:lnSpc>
              <a:buFont typeface="Wingdings 2" pitchFamily="18" charset="2"/>
              <a:buNone/>
            </a:pPr>
            <a:endParaRPr lang="ru-RU" sz="1800" i="1" dirty="0" smtClean="0"/>
          </a:p>
          <a:p>
            <a:pPr>
              <a:lnSpc>
                <a:spcPct val="80000"/>
              </a:lnSpc>
              <a:buFont typeface="Wingdings 2" pitchFamily="18" charset="2"/>
              <a:buNone/>
            </a:pPr>
            <a:endParaRPr lang="ru-RU" sz="1800" i="1"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Номер слайда 5"/>
          <p:cNvSpPr>
            <a:spLocks noGrp="1"/>
          </p:cNvSpPr>
          <p:nvPr>
            <p:ph type="sldNum" sz="quarter" idx="12"/>
          </p:nvPr>
        </p:nvSpPr>
        <p:spPr/>
        <p:txBody>
          <a:bodyPr/>
          <a:lstStyle/>
          <a:p>
            <a:pPr>
              <a:defRPr/>
            </a:pPr>
            <a:fld id="{9DA7F2CE-983F-4EFA-80FA-165B10542CEF}" type="slidenum">
              <a:rPr lang="ru-RU"/>
              <a:pPr>
                <a:defRPr/>
              </a:pPr>
              <a:t>4</a:t>
            </a:fld>
            <a:endParaRPr lang="ru-RU"/>
          </a:p>
        </p:txBody>
      </p:sp>
      <p:sp>
        <p:nvSpPr>
          <p:cNvPr id="272386" name="Rectangle 2"/>
          <p:cNvSpPr>
            <a:spLocks noGrp="1"/>
          </p:cNvSpPr>
          <p:nvPr>
            <p:ph type="title"/>
          </p:nvPr>
        </p:nvSpPr>
        <p:spPr bwMode="auto">
          <a:xfrm>
            <a:off x="304800" y="457200"/>
            <a:ext cx="8686800" cy="4651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fontScale="90000"/>
          </a:bodyPr>
          <a:lstStyle/>
          <a:p>
            <a:pPr algn="ctr"/>
            <a:r>
              <a:rPr lang="ru-RU" sz="2000" b="1" i="1" dirty="0" smtClean="0"/>
              <a:t>Информационно-аналитическая система стратегического планирования и прогнозирования развития региональных агропродовольственных систем</a:t>
            </a:r>
            <a:r>
              <a:rPr lang="en-US" sz="2000" b="1" i="1" dirty="0" smtClean="0"/>
              <a:t>B</a:t>
            </a:r>
            <a:endParaRPr lang="ru-RU" sz="2000" cap="none" dirty="0" smtClean="0">
              <a:effectLst/>
              <a:latin typeface="Arial" charset="0"/>
            </a:endParaRPr>
          </a:p>
        </p:txBody>
      </p:sp>
      <p:sp>
        <p:nvSpPr>
          <p:cNvPr id="272387" name="Rectangle 3"/>
          <p:cNvSpPr>
            <a:spLocks noGrp="1"/>
          </p:cNvSpPr>
          <p:nvPr>
            <p:ph type="body" idx="1"/>
          </p:nvPr>
        </p:nvSpPr>
        <p:spPr>
          <a:xfrm>
            <a:off x="395288" y="1052513"/>
            <a:ext cx="8229600" cy="5040312"/>
          </a:xfrm>
        </p:spPr>
        <p:txBody>
          <a:bodyPr/>
          <a:lstStyle/>
          <a:p>
            <a:pPr>
              <a:buFont typeface="Wingdings 2" pitchFamily="18" charset="2"/>
              <a:buNone/>
            </a:pPr>
            <a:endParaRPr lang="ru-RU" smtClean="0"/>
          </a:p>
        </p:txBody>
      </p:sp>
      <p:grpSp>
        <p:nvGrpSpPr>
          <p:cNvPr id="272388" name="Group 4"/>
          <p:cNvGrpSpPr>
            <a:grpSpLocks/>
          </p:cNvGrpSpPr>
          <p:nvPr/>
        </p:nvGrpSpPr>
        <p:grpSpPr bwMode="auto">
          <a:xfrm>
            <a:off x="395288" y="2492375"/>
            <a:ext cx="7993062" cy="2376488"/>
            <a:chOff x="1244" y="3152"/>
            <a:chExt cx="14410" cy="5820"/>
          </a:xfrm>
        </p:grpSpPr>
        <p:sp>
          <p:nvSpPr>
            <p:cNvPr id="272389" name="Rectangle 5"/>
            <p:cNvSpPr>
              <a:spLocks noChangeArrowheads="1"/>
            </p:cNvSpPr>
            <p:nvPr/>
          </p:nvSpPr>
          <p:spPr bwMode="auto">
            <a:xfrm>
              <a:off x="6634" y="4307"/>
              <a:ext cx="2955" cy="1260"/>
            </a:xfrm>
            <a:prstGeom prst="rect">
              <a:avLst/>
            </a:prstGeom>
            <a:solidFill>
              <a:srgbClr val="CC99FF"/>
            </a:solidFill>
            <a:ln w="9525">
              <a:solidFill>
                <a:srgbClr val="000000"/>
              </a:solidFill>
              <a:miter lim="800000"/>
              <a:headEnd/>
              <a:tailEnd/>
            </a:ln>
          </p:spPr>
          <p:txBody>
            <a:bodyPr/>
            <a:lstStyle/>
            <a:p>
              <a:pPr eaLnBrk="1" hangingPunct="1"/>
              <a:r>
                <a:rPr lang="ru-RU" sz="800" b="1">
                  <a:latin typeface="Times New Roman" pitchFamily="18" charset="0"/>
                </a:rPr>
                <a:t>4.Модель оптимизации межрегиональных обменов агропродовольствием</a:t>
              </a:r>
            </a:p>
            <a:p>
              <a:pPr eaLnBrk="1" hangingPunct="1"/>
              <a:r>
                <a:rPr lang="ru-RU" sz="800" b="1">
                  <a:latin typeface="Times New Roman" pitchFamily="18" charset="0"/>
                </a:rPr>
                <a:t> </a:t>
              </a:r>
              <a:endParaRPr lang="ru-RU" sz="800"/>
            </a:p>
          </p:txBody>
        </p:sp>
        <p:sp>
          <p:nvSpPr>
            <p:cNvPr id="272390" name="Rectangle 6"/>
            <p:cNvSpPr>
              <a:spLocks noChangeArrowheads="1"/>
            </p:cNvSpPr>
            <p:nvPr/>
          </p:nvSpPr>
          <p:spPr bwMode="auto">
            <a:xfrm>
              <a:off x="2014" y="3587"/>
              <a:ext cx="3520" cy="1129"/>
            </a:xfrm>
            <a:prstGeom prst="rect">
              <a:avLst/>
            </a:prstGeom>
            <a:solidFill>
              <a:srgbClr val="00CCFF"/>
            </a:solidFill>
            <a:ln w="9525">
              <a:solidFill>
                <a:srgbClr val="000000"/>
              </a:solidFill>
              <a:miter lim="800000"/>
              <a:headEnd/>
              <a:tailEnd/>
            </a:ln>
          </p:spPr>
          <p:txBody>
            <a:bodyPr/>
            <a:lstStyle/>
            <a:p>
              <a:pPr eaLnBrk="1" hangingPunct="1"/>
              <a:r>
                <a:rPr lang="ru-RU" sz="800">
                  <a:latin typeface="Times New Roman" pitchFamily="18" charset="0"/>
                </a:rPr>
                <a:t>1.Модель оптимизации производственной структуры АПС региона</a:t>
              </a:r>
              <a:endParaRPr lang="ru-RU" sz="800"/>
            </a:p>
          </p:txBody>
        </p:sp>
        <p:sp>
          <p:nvSpPr>
            <p:cNvPr id="272391" name="Rectangle 7"/>
            <p:cNvSpPr>
              <a:spLocks noChangeArrowheads="1"/>
            </p:cNvSpPr>
            <p:nvPr/>
          </p:nvSpPr>
          <p:spPr bwMode="auto">
            <a:xfrm>
              <a:off x="11034" y="3767"/>
              <a:ext cx="4366" cy="949"/>
            </a:xfrm>
            <a:prstGeom prst="rect">
              <a:avLst/>
            </a:prstGeom>
            <a:solidFill>
              <a:srgbClr val="00CCFF"/>
            </a:solidFill>
            <a:ln w="9525">
              <a:solidFill>
                <a:srgbClr val="000000"/>
              </a:solidFill>
              <a:miter lim="800000"/>
              <a:headEnd/>
              <a:tailEnd/>
            </a:ln>
          </p:spPr>
          <p:txBody>
            <a:bodyPr/>
            <a:lstStyle/>
            <a:p>
              <a:pPr eaLnBrk="1" hangingPunct="1"/>
              <a:r>
                <a:rPr lang="ru-RU" sz="800">
                  <a:latin typeface="Times New Roman" pitchFamily="18" charset="0"/>
                </a:rPr>
                <a:t>2. Модели потребительского спроса  </a:t>
              </a:r>
            </a:p>
            <a:p>
              <a:pPr algn="l" eaLnBrk="1" hangingPunct="1"/>
              <a:endParaRPr lang="ru-RU" sz="800"/>
            </a:p>
          </p:txBody>
        </p:sp>
        <p:cxnSp>
          <p:nvCxnSpPr>
            <p:cNvPr id="272392" name="AutoShape 8"/>
            <p:cNvCxnSpPr>
              <a:cxnSpLocks noChangeShapeType="1"/>
            </p:cNvCxnSpPr>
            <p:nvPr/>
          </p:nvCxnSpPr>
          <p:spPr bwMode="auto">
            <a:xfrm flipH="1">
              <a:off x="3334" y="8432"/>
              <a:ext cx="3300"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72393" name="AutoShape 9"/>
            <p:cNvCxnSpPr>
              <a:cxnSpLocks noChangeShapeType="1"/>
            </p:cNvCxnSpPr>
            <p:nvPr/>
          </p:nvCxnSpPr>
          <p:spPr bwMode="auto">
            <a:xfrm>
              <a:off x="9494" y="8432"/>
              <a:ext cx="3630"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72394" name="AutoShape 10"/>
            <p:cNvSpPr>
              <a:spLocks noChangeArrowheads="1"/>
            </p:cNvSpPr>
            <p:nvPr/>
          </p:nvSpPr>
          <p:spPr bwMode="auto">
            <a:xfrm>
              <a:off x="13124" y="5434"/>
              <a:ext cx="2530" cy="3355"/>
            </a:xfrm>
            <a:prstGeom prst="roundRect">
              <a:avLst>
                <a:gd name="adj" fmla="val 16667"/>
              </a:avLst>
            </a:prstGeom>
            <a:solidFill>
              <a:srgbClr val="FFFFFF"/>
            </a:solidFill>
            <a:ln w="9525">
              <a:solidFill>
                <a:srgbClr val="000000"/>
              </a:solidFill>
              <a:round/>
              <a:headEnd/>
              <a:tailEnd/>
            </a:ln>
          </p:spPr>
          <p:txBody>
            <a:bodyPr/>
            <a:lstStyle/>
            <a:p>
              <a:pPr eaLnBrk="1" hangingPunct="1"/>
              <a:r>
                <a:rPr lang="ru-RU" sz="1200">
                  <a:latin typeface="Times New Roman" pitchFamily="18" charset="0"/>
                </a:rPr>
                <a:t>- </a:t>
              </a:r>
              <a:r>
                <a:rPr lang="ru-RU" sz="800">
                  <a:latin typeface="Times New Roman" pitchFamily="18" charset="0"/>
                </a:rPr>
                <a:t>Идентификация значений параметров моделей потребления на региональных рынках продовольствия </a:t>
              </a:r>
            </a:p>
            <a:p>
              <a:pPr eaLnBrk="1" hangingPunct="1"/>
              <a:r>
                <a:rPr lang="ru-RU" sz="800">
                  <a:latin typeface="Times New Roman" pitchFamily="18" charset="0"/>
                </a:rPr>
                <a:t>-Прогноз душевого потребления основных продуктов питания в регионе  </a:t>
              </a:r>
              <a:endParaRPr lang="ru-RU" sz="800"/>
            </a:p>
          </p:txBody>
        </p:sp>
        <p:sp>
          <p:nvSpPr>
            <p:cNvPr id="272395" name="AutoShape 11" descr="Светлый диагональный 2"/>
            <p:cNvSpPr>
              <a:spLocks noChangeArrowheads="1"/>
            </p:cNvSpPr>
            <p:nvPr/>
          </p:nvSpPr>
          <p:spPr bwMode="auto">
            <a:xfrm>
              <a:off x="6634" y="8072"/>
              <a:ext cx="2860" cy="900"/>
            </a:xfrm>
            <a:prstGeom prst="flowChartMagneticDisk">
              <a:avLst/>
            </a:prstGeom>
            <a:pattFill prst="ltUpDiag">
              <a:fgClr>
                <a:srgbClr val="C0C0C0"/>
              </a:fgClr>
              <a:bgClr>
                <a:srgbClr val="FFFFFF"/>
              </a:bgClr>
            </a:pattFill>
            <a:ln w="9525">
              <a:solidFill>
                <a:srgbClr val="000000"/>
              </a:solidFill>
              <a:round/>
              <a:headEnd/>
              <a:tailEnd/>
            </a:ln>
          </p:spPr>
          <p:txBody>
            <a:bodyPr/>
            <a:lstStyle/>
            <a:p>
              <a:pPr eaLnBrk="1" hangingPunct="1"/>
              <a:r>
                <a:rPr lang="ru-RU" sz="800" b="1">
                  <a:latin typeface="Times New Roman" pitchFamily="18" charset="0"/>
                </a:rPr>
                <a:t>БД</a:t>
              </a:r>
              <a:r>
                <a:rPr lang="en-US" sz="800" b="1">
                  <a:latin typeface="Times New Roman" pitchFamily="18" charset="0"/>
                </a:rPr>
                <a:t>     </a:t>
              </a:r>
              <a:r>
                <a:rPr lang="ru-RU" sz="800" b="1">
                  <a:latin typeface="Times New Roman" pitchFamily="18" charset="0"/>
                </a:rPr>
                <a:t>«АПС РЕГИОН»</a:t>
              </a:r>
              <a:endParaRPr lang="ru-RU" sz="800"/>
            </a:p>
          </p:txBody>
        </p:sp>
        <p:cxnSp>
          <p:nvCxnSpPr>
            <p:cNvPr id="272396" name="AutoShape 12"/>
            <p:cNvCxnSpPr>
              <a:cxnSpLocks noChangeShapeType="1"/>
            </p:cNvCxnSpPr>
            <p:nvPr/>
          </p:nvCxnSpPr>
          <p:spPr bwMode="auto">
            <a:xfrm>
              <a:off x="3789" y="3292"/>
              <a:ext cx="1" cy="36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72397" name="AutoShape 13"/>
            <p:cNvCxnSpPr>
              <a:cxnSpLocks noChangeShapeType="1"/>
            </p:cNvCxnSpPr>
            <p:nvPr/>
          </p:nvCxnSpPr>
          <p:spPr bwMode="auto">
            <a:xfrm>
              <a:off x="11709" y="4731"/>
              <a:ext cx="1" cy="113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72398" name="Rectangle 14"/>
            <p:cNvSpPr>
              <a:spLocks noChangeArrowheads="1"/>
            </p:cNvSpPr>
            <p:nvPr/>
          </p:nvSpPr>
          <p:spPr bwMode="auto">
            <a:xfrm>
              <a:off x="6634" y="6561"/>
              <a:ext cx="3030" cy="949"/>
            </a:xfrm>
            <a:prstGeom prst="rect">
              <a:avLst/>
            </a:prstGeom>
            <a:solidFill>
              <a:srgbClr val="00CCFF"/>
            </a:solidFill>
            <a:ln w="9525">
              <a:solidFill>
                <a:srgbClr val="000000"/>
              </a:solidFill>
              <a:miter lim="800000"/>
              <a:headEnd/>
              <a:tailEnd/>
            </a:ln>
          </p:spPr>
          <p:txBody>
            <a:bodyPr/>
            <a:lstStyle/>
            <a:p>
              <a:pPr eaLnBrk="1" hangingPunct="1"/>
              <a:r>
                <a:rPr lang="ru-RU" sz="800">
                  <a:latin typeface="Times New Roman" pitchFamily="18" charset="0"/>
                </a:rPr>
                <a:t>3. Балансовые модели региональных рынков продовольствия</a:t>
              </a:r>
            </a:p>
            <a:p>
              <a:pPr eaLnBrk="1" hangingPunct="1"/>
              <a:endParaRPr lang="ru-RU" sz="800">
                <a:latin typeface="Times New Roman" pitchFamily="18" charset="0"/>
              </a:endParaRPr>
            </a:p>
            <a:p>
              <a:pPr eaLnBrk="1" hangingPunct="1"/>
              <a:endParaRPr lang="ru-RU" sz="1200">
                <a:latin typeface="Times New Roman" pitchFamily="18" charset="0"/>
              </a:endParaRPr>
            </a:p>
            <a:p>
              <a:pPr algn="l" eaLnBrk="1" hangingPunct="1"/>
              <a:endParaRPr lang="ru-RU" sz="1800"/>
            </a:p>
          </p:txBody>
        </p:sp>
        <p:sp>
          <p:nvSpPr>
            <p:cNvPr id="272399" name="Line 15"/>
            <p:cNvSpPr>
              <a:spLocks noChangeShapeType="1"/>
            </p:cNvSpPr>
            <p:nvPr/>
          </p:nvSpPr>
          <p:spPr bwMode="auto">
            <a:xfrm>
              <a:off x="5329" y="3228"/>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272400" name="Line 16"/>
            <p:cNvSpPr>
              <a:spLocks noChangeShapeType="1"/>
            </p:cNvSpPr>
            <p:nvPr/>
          </p:nvSpPr>
          <p:spPr bwMode="auto">
            <a:xfrm>
              <a:off x="7969" y="3228"/>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272401" name="Line 17"/>
            <p:cNvSpPr>
              <a:spLocks noChangeShapeType="1"/>
            </p:cNvSpPr>
            <p:nvPr/>
          </p:nvSpPr>
          <p:spPr bwMode="auto">
            <a:xfrm>
              <a:off x="2799" y="3228"/>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272402" name="Line 18"/>
            <p:cNvSpPr>
              <a:spLocks noChangeShapeType="1"/>
            </p:cNvSpPr>
            <p:nvPr/>
          </p:nvSpPr>
          <p:spPr bwMode="auto">
            <a:xfrm>
              <a:off x="2784" y="3343"/>
              <a:ext cx="512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cxnSp>
          <p:nvCxnSpPr>
            <p:cNvPr id="272403" name="AutoShape 19"/>
            <p:cNvCxnSpPr>
              <a:cxnSpLocks noChangeShapeType="1"/>
            </p:cNvCxnSpPr>
            <p:nvPr/>
          </p:nvCxnSpPr>
          <p:spPr bwMode="auto">
            <a:xfrm flipV="1">
              <a:off x="14129" y="4731"/>
              <a:ext cx="1" cy="72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72404" name="AutoShape 20"/>
            <p:cNvCxnSpPr>
              <a:cxnSpLocks noChangeShapeType="1"/>
            </p:cNvCxnSpPr>
            <p:nvPr/>
          </p:nvCxnSpPr>
          <p:spPr bwMode="auto">
            <a:xfrm>
              <a:off x="12024" y="3165"/>
              <a:ext cx="15" cy="669"/>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72405" name="AutoShape 21"/>
            <p:cNvCxnSpPr>
              <a:cxnSpLocks noChangeShapeType="1"/>
            </p:cNvCxnSpPr>
            <p:nvPr/>
          </p:nvCxnSpPr>
          <p:spPr bwMode="auto">
            <a:xfrm>
              <a:off x="14112" y="3152"/>
              <a:ext cx="17" cy="682"/>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72406" name="AutoShape 22"/>
            <p:cNvSpPr>
              <a:spLocks noChangeArrowheads="1"/>
            </p:cNvSpPr>
            <p:nvPr/>
          </p:nvSpPr>
          <p:spPr bwMode="auto">
            <a:xfrm>
              <a:off x="1244" y="5638"/>
              <a:ext cx="2090" cy="3020"/>
            </a:xfrm>
            <a:prstGeom prst="roundRect">
              <a:avLst>
                <a:gd name="adj" fmla="val 16667"/>
              </a:avLst>
            </a:prstGeom>
            <a:solidFill>
              <a:srgbClr val="FFFFFF"/>
            </a:solidFill>
            <a:ln w="9525">
              <a:solidFill>
                <a:srgbClr val="000000"/>
              </a:solidFill>
              <a:round/>
              <a:headEnd/>
              <a:tailEnd/>
            </a:ln>
          </p:spPr>
          <p:txBody>
            <a:bodyPr/>
            <a:lstStyle/>
            <a:p>
              <a:pPr eaLnBrk="1" hangingPunct="1"/>
              <a:r>
                <a:rPr lang="ru-RU" sz="900">
                  <a:latin typeface="Times New Roman" pitchFamily="18" charset="0"/>
                </a:rPr>
                <a:t>Значение  ограничений по ресурсам: площадь, труд, технические средства, производственные мощности</a:t>
              </a:r>
              <a:endParaRPr lang="ru-RU" sz="900"/>
            </a:p>
          </p:txBody>
        </p:sp>
        <p:cxnSp>
          <p:nvCxnSpPr>
            <p:cNvPr id="272407" name="AutoShape 23"/>
            <p:cNvCxnSpPr>
              <a:cxnSpLocks noChangeShapeType="1"/>
            </p:cNvCxnSpPr>
            <p:nvPr/>
          </p:nvCxnSpPr>
          <p:spPr bwMode="auto">
            <a:xfrm flipV="1">
              <a:off x="2469" y="4731"/>
              <a:ext cx="0" cy="95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72408" name="AutoShape 24"/>
            <p:cNvCxnSpPr>
              <a:cxnSpLocks noChangeShapeType="1"/>
            </p:cNvCxnSpPr>
            <p:nvPr/>
          </p:nvCxnSpPr>
          <p:spPr bwMode="auto">
            <a:xfrm flipH="1">
              <a:off x="9604" y="7125"/>
              <a:ext cx="770" cy="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72409" name="AutoShape 25"/>
            <p:cNvCxnSpPr>
              <a:cxnSpLocks noChangeShapeType="1"/>
            </p:cNvCxnSpPr>
            <p:nvPr/>
          </p:nvCxnSpPr>
          <p:spPr bwMode="auto">
            <a:xfrm>
              <a:off x="4889" y="4731"/>
              <a:ext cx="1" cy="113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72410" name="AutoShape 26"/>
            <p:cNvCxnSpPr>
              <a:cxnSpLocks noChangeShapeType="1"/>
            </p:cNvCxnSpPr>
            <p:nvPr/>
          </p:nvCxnSpPr>
          <p:spPr bwMode="auto">
            <a:xfrm>
              <a:off x="6084" y="7125"/>
              <a:ext cx="660" cy="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72411" name="Oval 27"/>
            <p:cNvSpPr>
              <a:spLocks noChangeArrowheads="1"/>
            </p:cNvSpPr>
            <p:nvPr/>
          </p:nvSpPr>
          <p:spPr bwMode="auto">
            <a:xfrm>
              <a:off x="3569" y="5883"/>
              <a:ext cx="2540" cy="2275"/>
            </a:xfrm>
            <a:prstGeom prst="ellipse">
              <a:avLst/>
            </a:prstGeom>
            <a:solidFill>
              <a:srgbClr val="FFFFFF"/>
            </a:solidFill>
            <a:ln w="9525">
              <a:solidFill>
                <a:srgbClr val="000000"/>
              </a:solidFill>
              <a:round/>
              <a:headEnd/>
              <a:tailEnd/>
            </a:ln>
          </p:spPr>
          <p:txBody>
            <a:bodyPr/>
            <a:lstStyle/>
            <a:p>
              <a:pPr eaLnBrk="1" hangingPunct="1"/>
              <a:r>
                <a:rPr lang="ru-RU" sz="800">
                  <a:latin typeface="Times New Roman" pitchFamily="18" charset="0"/>
                </a:rPr>
                <a:t>Объемы производства агропродовольственной продукции</a:t>
              </a:r>
              <a:endParaRPr lang="ru-RU" sz="800"/>
            </a:p>
          </p:txBody>
        </p:sp>
        <p:sp>
          <p:nvSpPr>
            <p:cNvPr id="272412" name="Oval 28"/>
            <p:cNvSpPr>
              <a:spLocks noChangeArrowheads="1"/>
            </p:cNvSpPr>
            <p:nvPr/>
          </p:nvSpPr>
          <p:spPr bwMode="auto">
            <a:xfrm>
              <a:off x="10389" y="5883"/>
              <a:ext cx="2540" cy="2275"/>
            </a:xfrm>
            <a:prstGeom prst="ellipse">
              <a:avLst/>
            </a:prstGeom>
            <a:solidFill>
              <a:srgbClr val="FFFFFF"/>
            </a:solidFill>
            <a:ln w="9525">
              <a:solidFill>
                <a:srgbClr val="000000"/>
              </a:solidFill>
              <a:round/>
              <a:headEnd/>
              <a:tailEnd/>
            </a:ln>
          </p:spPr>
          <p:txBody>
            <a:bodyPr/>
            <a:lstStyle/>
            <a:p>
              <a:pPr eaLnBrk="1" hangingPunct="1"/>
              <a:r>
                <a:rPr lang="ru-RU" sz="800">
                  <a:latin typeface="Times New Roman" pitchFamily="18" charset="0"/>
                </a:rPr>
                <a:t>Объемы потребления агропродовольственной продукции</a:t>
              </a:r>
              <a:endParaRPr lang="ru-RU" sz="800"/>
            </a:p>
          </p:txBody>
        </p:sp>
      </p:grpSp>
      <p:sp>
        <p:nvSpPr>
          <p:cNvPr id="272413" name="Line 29"/>
          <p:cNvSpPr>
            <a:spLocks noChangeShapeType="1"/>
          </p:cNvSpPr>
          <p:nvPr/>
        </p:nvSpPr>
        <p:spPr bwMode="auto">
          <a:xfrm flipV="1">
            <a:off x="4356100" y="3500438"/>
            <a:ext cx="0" cy="3603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272414" name="Rectangle 30"/>
          <p:cNvSpPr>
            <a:spLocks noChangeArrowheads="1"/>
          </p:cNvSpPr>
          <p:nvPr/>
        </p:nvSpPr>
        <p:spPr bwMode="auto">
          <a:xfrm>
            <a:off x="827088" y="1700213"/>
            <a:ext cx="1223962" cy="7207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lnSpc>
                <a:spcPct val="55000"/>
              </a:lnSpc>
            </a:pPr>
            <a:r>
              <a:rPr lang="ru-RU" sz="800"/>
              <a:t>Климат </a:t>
            </a:r>
          </a:p>
          <a:p>
            <a:pPr eaLnBrk="1" hangingPunct="1">
              <a:lnSpc>
                <a:spcPct val="55000"/>
              </a:lnSpc>
            </a:pPr>
            <a:r>
              <a:rPr lang="ru-RU" sz="800"/>
              <a:t>(прогнозы изменения </a:t>
            </a:r>
          </a:p>
          <a:p>
            <a:pPr eaLnBrk="1" hangingPunct="1">
              <a:lnSpc>
                <a:spcPct val="55000"/>
              </a:lnSpc>
            </a:pPr>
            <a:r>
              <a:rPr lang="ru-RU" sz="800"/>
              <a:t>урожайностей </a:t>
            </a:r>
          </a:p>
          <a:p>
            <a:pPr eaLnBrk="1" hangingPunct="1">
              <a:lnSpc>
                <a:spcPct val="55000"/>
              </a:lnSpc>
            </a:pPr>
            <a:r>
              <a:rPr lang="ru-RU" sz="800"/>
              <a:t>за счет климатической </a:t>
            </a:r>
          </a:p>
          <a:p>
            <a:pPr eaLnBrk="1" hangingPunct="1">
              <a:lnSpc>
                <a:spcPct val="55000"/>
              </a:lnSpc>
            </a:pPr>
            <a:r>
              <a:rPr lang="ru-RU" sz="800"/>
              <a:t>составляющей</a:t>
            </a:r>
          </a:p>
          <a:p>
            <a:pPr eaLnBrk="1" hangingPunct="1">
              <a:lnSpc>
                <a:spcPct val="55000"/>
              </a:lnSpc>
            </a:pPr>
            <a:r>
              <a:rPr lang="ru-RU" sz="800"/>
              <a:t>ВНИИСХМ) </a:t>
            </a:r>
          </a:p>
        </p:txBody>
      </p:sp>
      <p:sp>
        <p:nvSpPr>
          <p:cNvPr id="272415" name="Rectangle 31"/>
          <p:cNvSpPr>
            <a:spLocks noChangeArrowheads="1"/>
          </p:cNvSpPr>
          <p:nvPr/>
        </p:nvSpPr>
        <p:spPr bwMode="auto">
          <a:xfrm>
            <a:off x="5076825" y="1700213"/>
            <a:ext cx="1871663" cy="792162"/>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r>
              <a:rPr lang="ru-RU" sz="800"/>
              <a:t>модель </a:t>
            </a:r>
            <a:r>
              <a:rPr lang="en-US" sz="800"/>
              <a:t>Aglink</a:t>
            </a:r>
            <a:r>
              <a:rPr lang="ru-RU" sz="800"/>
              <a:t>-</a:t>
            </a:r>
            <a:r>
              <a:rPr lang="en-US" sz="800"/>
              <a:t>Cosimo</a:t>
            </a:r>
            <a:r>
              <a:rPr lang="ru-RU" sz="800"/>
              <a:t>: </a:t>
            </a:r>
          </a:p>
          <a:p>
            <a:pPr eaLnBrk="1" hangingPunct="1"/>
            <a:endParaRPr lang="ru-RU" sz="800"/>
          </a:p>
          <a:p>
            <a:pPr eaLnBrk="1" hangingPunct="1"/>
            <a:r>
              <a:rPr lang="ru-RU" sz="800"/>
              <a:t>Цены на продовольствие</a:t>
            </a:r>
          </a:p>
          <a:p>
            <a:pPr eaLnBrk="1" hangingPunct="1"/>
            <a:r>
              <a:rPr lang="ru-RU" sz="1800"/>
              <a:t> </a:t>
            </a:r>
          </a:p>
        </p:txBody>
      </p:sp>
      <p:sp>
        <p:nvSpPr>
          <p:cNvPr id="272416" name="Rectangle 32"/>
          <p:cNvSpPr>
            <a:spLocks noChangeArrowheads="1"/>
          </p:cNvSpPr>
          <p:nvPr/>
        </p:nvSpPr>
        <p:spPr bwMode="auto">
          <a:xfrm>
            <a:off x="7164388" y="1700213"/>
            <a:ext cx="1366837" cy="7921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r>
              <a:rPr lang="ru-RU" sz="800"/>
              <a:t>Прогнозы МЭР: </a:t>
            </a:r>
          </a:p>
          <a:p>
            <a:pPr eaLnBrk="1" hangingPunct="1"/>
            <a:r>
              <a:rPr lang="ru-RU" sz="800"/>
              <a:t>(численность и доходы </a:t>
            </a:r>
          </a:p>
          <a:p>
            <a:pPr eaLnBrk="1" hangingPunct="1"/>
            <a:r>
              <a:rPr lang="ru-RU" sz="800"/>
              <a:t>населения) </a:t>
            </a:r>
          </a:p>
        </p:txBody>
      </p:sp>
      <p:sp>
        <p:nvSpPr>
          <p:cNvPr id="272417" name="Rectangle 33"/>
          <p:cNvSpPr>
            <a:spLocks noChangeArrowheads="1"/>
          </p:cNvSpPr>
          <p:nvPr/>
        </p:nvSpPr>
        <p:spPr bwMode="auto">
          <a:xfrm>
            <a:off x="2339975" y="1700213"/>
            <a:ext cx="2303463" cy="72072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r>
              <a:rPr lang="ru-RU" sz="800"/>
              <a:t>модель </a:t>
            </a:r>
            <a:r>
              <a:rPr lang="en-US" sz="800"/>
              <a:t>Aglink</a:t>
            </a:r>
            <a:r>
              <a:rPr lang="ru-RU" sz="800"/>
              <a:t>-</a:t>
            </a:r>
            <a:r>
              <a:rPr lang="en-US" sz="800"/>
              <a:t>Cosimo</a:t>
            </a:r>
            <a:r>
              <a:rPr lang="ru-RU" sz="800"/>
              <a:t>: </a:t>
            </a:r>
          </a:p>
          <a:p>
            <a:pPr eaLnBrk="1" hangingPunct="1"/>
            <a:r>
              <a:rPr lang="ru-RU" sz="800"/>
              <a:t>Цены на ресурсы</a:t>
            </a:r>
          </a:p>
          <a:p>
            <a:pPr eaLnBrk="1" hangingPunct="1"/>
            <a:r>
              <a:rPr lang="ru-RU" sz="800"/>
              <a:t>Цены реализации </a:t>
            </a:r>
          </a:p>
          <a:p>
            <a:pPr eaLnBrk="1" hangingPunct="1"/>
            <a:r>
              <a:rPr lang="ru-RU" sz="800"/>
              <a:t>сельхозтоваропроизводителей</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C6CFF9DA-7676-4A66-8712-6AC6F8424DB6}" type="slidenum">
              <a:rPr lang="ru-RU">
                <a:solidFill>
                  <a:srgbClr val="F0A22E">
                    <a:shade val="75000"/>
                  </a:srgbClr>
                </a:solidFill>
              </a:rPr>
              <a:pPr>
                <a:defRPr/>
              </a:pPr>
              <a:t>5</a:t>
            </a:fld>
            <a:endParaRPr lang="ru-RU">
              <a:solidFill>
                <a:srgbClr val="F0A22E">
                  <a:shade val="75000"/>
                </a:srgbClr>
              </a:solidFill>
            </a:endParaRPr>
          </a:p>
        </p:txBody>
      </p:sp>
      <p:sp>
        <p:nvSpPr>
          <p:cNvPr id="264194" name="Rectangle 2"/>
          <p:cNvSpPr>
            <a:spLocks noGrp="1"/>
          </p:cNvSpPr>
          <p:nvPr>
            <p:ph type="title"/>
          </p:nvPr>
        </p:nvSpPr>
        <p:spPr bwMode="auto">
          <a:xfrm>
            <a:off x="304800" y="457200"/>
            <a:ext cx="8524875" cy="41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fontScale="90000"/>
          </a:bodyPr>
          <a:lstStyle/>
          <a:p>
            <a:r>
              <a:rPr lang="ru-RU" sz="2000" cap="none" dirty="0" smtClean="0">
                <a:effectLst/>
                <a:latin typeface="Arial" charset="0"/>
              </a:rPr>
              <a:t>Постановка задачи оптимального (по одному или нескольким выбранным критериям) землепользования по субъектам Российской Федерации</a:t>
            </a:r>
          </a:p>
        </p:txBody>
      </p:sp>
      <p:sp>
        <p:nvSpPr>
          <p:cNvPr id="264195" name="Rectangle 3"/>
          <p:cNvSpPr>
            <a:spLocks noGrp="1"/>
          </p:cNvSpPr>
          <p:nvPr>
            <p:ph type="body" idx="1"/>
          </p:nvPr>
        </p:nvSpPr>
        <p:spPr>
          <a:xfrm>
            <a:off x="457200" y="1557338"/>
            <a:ext cx="8229600" cy="4967287"/>
          </a:xfrm>
        </p:spPr>
        <p:txBody>
          <a:bodyPr/>
          <a:lstStyle/>
          <a:p>
            <a:pPr>
              <a:lnSpc>
                <a:spcPct val="80000"/>
              </a:lnSpc>
              <a:buFont typeface="Wingdings 2" pitchFamily="18" charset="2"/>
              <a:buNone/>
            </a:pPr>
            <a:r>
              <a:rPr lang="ru-RU" sz="1400" dirty="0" smtClean="0"/>
              <a:t>К о м п о н е н т ы  к р и т е р и е в  э ф </a:t>
            </a:r>
            <a:r>
              <a:rPr lang="ru-RU" sz="1400" dirty="0" err="1" smtClean="0"/>
              <a:t>ф</a:t>
            </a:r>
            <a:r>
              <a:rPr lang="ru-RU" sz="1400" dirty="0" smtClean="0"/>
              <a:t> е к т и в н о с т и</a:t>
            </a:r>
          </a:p>
          <a:p>
            <a:pPr>
              <a:lnSpc>
                <a:spcPct val="80000"/>
              </a:lnSpc>
              <a:buFont typeface="Wingdings 2" pitchFamily="18" charset="2"/>
              <a:buNone/>
            </a:pPr>
            <a:r>
              <a:rPr lang="ru-RU" sz="1400" b="1" dirty="0" smtClean="0"/>
              <a:t>Экономическая эффективность</a:t>
            </a:r>
          </a:p>
          <a:p>
            <a:pPr>
              <a:lnSpc>
                <a:spcPct val="80000"/>
              </a:lnSpc>
              <a:buNone/>
            </a:pPr>
            <a:r>
              <a:rPr lang="ru-RU" sz="1400" dirty="0"/>
              <a:t>Рентабельность сельскохозяйственного производства </a:t>
            </a:r>
          </a:p>
          <a:p>
            <a:pPr>
              <a:lnSpc>
                <a:spcPct val="80000"/>
              </a:lnSpc>
              <a:buNone/>
            </a:pPr>
            <a:r>
              <a:rPr lang="ru-RU" sz="1400" b="1" dirty="0"/>
              <a:t>Экологическая эффективность</a:t>
            </a:r>
          </a:p>
          <a:p>
            <a:pPr>
              <a:lnSpc>
                <a:spcPct val="80000"/>
              </a:lnSpc>
              <a:buNone/>
            </a:pPr>
            <a:r>
              <a:rPr lang="ru-RU" sz="1400" dirty="0"/>
              <a:t>Баланс органического вещества почвенных разностей с выбором основных источников его пополнения;</a:t>
            </a:r>
          </a:p>
          <a:p>
            <a:pPr>
              <a:lnSpc>
                <a:spcPct val="80000"/>
              </a:lnSpc>
              <a:buNone/>
            </a:pPr>
            <a:r>
              <a:rPr lang="ru-RU" sz="1400" dirty="0"/>
              <a:t>Выбросы парниковых газов</a:t>
            </a:r>
          </a:p>
          <a:p>
            <a:pPr>
              <a:lnSpc>
                <a:spcPct val="80000"/>
              </a:lnSpc>
              <a:buFont typeface="Wingdings 2" pitchFamily="18" charset="2"/>
              <a:buNone/>
            </a:pPr>
            <a:endParaRPr lang="ru-RU" sz="1400" dirty="0" smtClean="0"/>
          </a:p>
          <a:p>
            <a:pPr>
              <a:lnSpc>
                <a:spcPct val="80000"/>
              </a:lnSpc>
              <a:buFont typeface="Wingdings 2" pitchFamily="18" charset="2"/>
              <a:buNone/>
            </a:pPr>
            <a:r>
              <a:rPr lang="ru-RU" sz="1400" b="1" dirty="0" smtClean="0"/>
              <a:t>Входные параметры</a:t>
            </a:r>
          </a:p>
          <a:p>
            <a:pPr>
              <a:lnSpc>
                <a:spcPct val="80000"/>
              </a:lnSpc>
              <a:buFont typeface="Wingdings 2" pitchFamily="18" charset="2"/>
              <a:buNone/>
            </a:pPr>
            <a:r>
              <a:rPr lang="ru-RU" sz="1400" dirty="0" smtClean="0"/>
              <a:t>Урожайности сельскохозяйственных культур по двум климатическим сценариям;</a:t>
            </a:r>
          </a:p>
          <a:p>
            <a:pPr>
              <a:lnSpc>
                <a:spcPct val="80000"/>
              </a:lnSpc>
              <a:buFont typeface="Wingdings 2" pitchFamily="18" charset="2"/>
              <a:buNone/>
            </a:pPr>
            <a:r>
              <a:rPr lang="ru-RU" sz="1400" dirty="0" smtClean="0"/>
              <a:t>Доходность 1 пашни по классам культур (зерновые, пропашные, многолетние травы);</a:t>
            </a:r>
          </a:p>
          <a:p>
            <a:pPr>
              <a:lnSpc>
                <a:spcPct val="80000"/>
              </a:lnSpc>
              <a:buFont typeface="Wingdings 2" pitchFamily="18" charset="2"/>
              <a:buNone/>
            </a:pPr>
            <a:r>
              <a:rPr lang="ru-RU" sz="1400" dirty="0" smtClean="0"/>
              <a:t>Начальное содержание гумуса в почве</a:t>
            </a:r>
          </a:p>
          <a:p>
            <a:pPr>
              <a:lnSpc>
                <a:spcPct val="80000"/>
              </a:lnSpc>
              <a:buFont typeface="Wingdings 2" pitchFamily="18" charset="2"/>
              <a:buNone/>
            </a:pPr>
            <a:endParaRPr lang="ru-RU" sz="1400" b="1" dirty="0" smtClean="0"/>
          </a:p>
          <a:p>
            <a:pPr>
              <a:lnSpc>
                <a:spcPct val="80000"/>
              </a:lnSpc>
              <a:buFont typeface="Wingdings 2" pitchFamily="18" charset="2"/>
              <a:buNone/>
            </a:pPr>
            <a:endParaRPr lang="ru-RU" sz="1400" dirty="0" smtClean="0"/>
          </a:p>
          <a:p>
            <a:pPr>
              <a:lnSpc>
                <a:spcPct val="80000"/>
              </a:lnSpc>
              <a:buFont typeface="Wingdings 2" pitchFamily="18" charset="2"/>
              <a:buNone/>
            </a:pPr>
            <a:r>
              <a:rPr lang="ru-RU" sz="1400" b="1" dirty="0" smtClean="0"/>
              <a:t>Выходные параметры</a:t>
            </a:r>
          </a:p>
          <a:p>
            <a:pPr>
              <a:lnSpc>
                <a:spcPct val="80000"/>
              </a:lnSpc>
            </a:pPr>
            <a:r>
              <a:rPr lang="ru-RU" sz="1400" dirty="0" smtClean="0"/>
              <a:t>Структура землепользования;</a:t>
            </a:r>
          </a:p>
          <a:p>
            <a:pPr>
              <a:lnSpc>
                <a:spcPct val="80000"/>
              </a:lnSpc>
            </a:pPr>
            <a:r>
              <a:rPr lang="ru-RU" sz="1400" dirty="0" smtClean="0"/>
              <a:t>Баланс органического вещества почвенных разностей с выбором основных источников его пополнения;</a:t>
            </a:r>
          </a:p>
          <a:p>
            <a:pPr>
              <a:lnSpc>
                <a:spcPct val="80000"/>
              </a:lnSpc>
            </a:pPr>
            <a:r>
              <a:rPr lang="ru-RU" sz="1400" dirty="0" smtClean="0"/>
              <a:t>Дозы минеральных удобрений под возделываемые культуры </a:t>
            </a:r>
          </a:p>
          <a:p>
            <a:pPr>
              <a:lnSpc>
                <a:spcPct val="80000"/>
              </a:lnSpc>
            </a:pPr>
            <a:endParaRPr lang="ru-RU" sz="1400" dirty="0"/>
          </a:p>
          <a:p>
            <a:pPr marL="0" indent="0">
              <a:lnSpc>
                <a:spcPct val="80000"/>
              </a:lnSpc>
              <a:buNone/>
            </a:pPr>
            <a:r>
              <a:rPr lang="ru-RU" sz="1400" b="1" dirty="0" smtClean="0"/>
              <a:t>Результат</a:t>
            </a:r>
          </a:p>
          <a:p>
            <a:pPr marL="0" indent="0">
              <a:lnSpc>
                <a:spcPct val="80000"/>
              </a:lnSpc>
              <a:buNone/>
            </a:pPr>
            <a:r>
              <a:rPr lang="ru-RU" sz="1400" b="1" dirty="0" smtClean="0"/>
              <a:t>Стратегические направления изменения размещения растениеводства по региональным АПС</a:t>
            </a:r>
            <a:endParaRPr lang="en-US" sz="1400" b="1" dirty="0" smtClean="0"/>
          </a:p>
        </p:txBody>
      </p:sp>
    </p:spTree>
    <p:extLst>
      <p:ext uri="{BB962C8B-B14F-4D97-AF65-F5344CB8AC3E}">
        <p14:creationId xmlns:p14="http://schemas.microsoft.com/office/powerpoint/2010/main" val="4522165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dirty="0" smtClean="0"/>
              <a:t>КЛИМАТИЧЕСКИЕ  СЦЕНАРИИ ДЛЯ ПРОГНОЗНЫХ РАСЧЕТОВ</a:t>
            </a:r>
            <a:endParaRPr lang="ru-RU" sz="1800" dirty="0"/>
          </a:p>
        </p:txBody>
      </p:sp>
      <p:sp>
        <p:nvSpPr>
          <p:cNvPr id="3" name="Номер слайда 2"/>
          <p:cNvSpPr>
            <a:spLocks noGrp="1"/>
          </p:cNvSpPr>
          <p:nvPr>
            <p:ph type="sldNum" sz="quarter" idx="12"/>
          </p:nvPr>
        </p:nvSpPr>
        <p:spPr/>
        <p:txBody>
          <a:bodyPr/>
          <a:lstStyle/>
          <a:p>
            <a:pPr>
              <a:defRPr/>
            </a:pPr>
            <a:fld id="{FFE3D57F-501F-4128-8BBA-83BC5FF3E092}" type="slidenum">
              <a:rPr lang="ru-RU" smtClean="0"/>
              <a:pPr>
                <a:defRPr/>
              </a:pPr>
              <a:t>6</a:t>
            </a:fld>
            <a:endParaRPr lang="ru-RU"/>
          </a:p>
        </p:txBody>
      </p:sp>
      <p:pic>
        <p:nvPicPr>
          <p:cNvPr id="3624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5656" y="1412776"/>
            <a:ext cx="6084887" cy="2592287"/>
          </a:xfrm>
          <a:prstGeom prst="rect">
            <a:avLst/>
          </a:prstGeom>
          <a:noFill/>
          <a:ln>
            <a:noFill/>
          </a:ln>
          <a:effectLst/>
          <a:extLst>
            <a:ext uri="{909E8E84-426E-40DD-AFC4-6F175D3DCCD1}">
              <a14:hiddenFill xmlns:a14="http://schemas.microsoft.com/office/drawing/2010/main">
                <a:solidFill>
                  <a:schemeClr val="accent1">
                    <a:alpha val="49001"/>
                  </a:schemeClr>
                </a:solidFill>
              </a14:hiddenFill>
            </a:ext>
            <a:ext uri="{91240B29-F687-4F45-9708-019B960494DF}">
              <a14:hiddenLine xmlns:a14="http://schemas.microsoft.com/office/drawing/2010/main" w="0" cap="flat" cmpd="sng" algn="ctr">
                <a:solidFill>
                  <a:srgbClr val="5C4200"/>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25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25968" y="4142550"/>
            <a:ext cx="6696744" cy="1728192"/>
          </a:xfrm>
          <a:prstGeom prst="rect">
            <a:avLst/>
          </a:prstGeom>
          <a:noFill/>
          <a:ln>
            <a:noFill/>
          </a:ln>
          <a:effectLst/>
          <a:extLst>
            <a:ext uri="{909E8E84-426E-40DD-AFC4-6F175D3DCCD1}">
              <a14:hiddenFill xmlns:a14="http://schemas.microsoft.com/office/drawing/2010/main">
                <a:solidFill>
                  <a:schemeClr val="accent1">
                    <a:alpha val="49001"/>
                  </a:schemeClr>
                </a:solidFill>
              </a14:hiddenFill>
            </a:ext>
            <a:ext uri="{91240B29-F687-4F45-9708-019B960494DF}">
              <a14:hiddenLine xmlns:a14="http://schemas.microsoft.com/office/drawing/2010/main" w="0" cap="flat" cmpd="sng" algn="ctr">
                <a:solidFill>
                  <a:srgbClr val="5C4200"/>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30397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Номер слайда 5"/>
          <p:cNvSpPr>
            <a:spLocks noGrp="1"/>
          </p:cNvSpPr>
          <p:nvPr>
            <p:ph type="sldNum" sz="quarter" idx="12"/>
          </p:nvPr>
        </p:nvSpPr>
        <p:spPr/>
        <p:txBody>
          <a:bodyPr/>
          <a:lstStyle/>
          <a:p>
            <a:pPr>
              <a:defRPr/>
            </a:pPr>
            <a:fld id="{EA7EF568-9F4F-46B0-8002-5A9D8FDE363D}" type="slidenum">
              <a:rPr lang="ru-RU"/>
              <a:pPr>
                <a:defRPr/>
              </a:pPr>
              <a:t>7</a:t>
            </a:fld>
            <a:endParaRPr lang="ru-RU"/>
          </a:p>
        </p:txBody>
      </p:sp>
      <p:graphicFrame>
        <p:nvGraphicFramePr>
          <p:cNvPr id="304165" name="Group 37"/>
          <p:cNvGraphicFramePr>
            <a:graphicFrameLocks noGrp="1"/>
          </p:cNvGraphicFramePr>
          <p:nvPr>
            <p:ph type="tbl" idx="1"/>
          </p:nvPr>
        </p:nvGraphicFramePr>
        <p:xfrm>
          <a:off x="755650" y="1268413"/>
          <a:ext cx="7920038" cy="5113339"/>
        </p:xfrm>
        <a:graphic>
          <a:graphicData uri="http://schemas.openxmlformats.org/drawingml/2006/table">
            <a:tbl>
              <a:tblPr/>
              <a:tblGrid>
                <a:gridCol w="3368675"/>
                <a:gridCol w="4551363"/>
              </a:tblGrid>
              <a:tr h="215900">
                <a:tc gridSpan="2">
                  <a:txBody>
                    <a:bodyPr/>
                    <a:lstStyle/>
                    <a:p>
                      <a:pPr marL="0" marR="0" lvl="0" indent="0" algn="ctr"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dirty="0" smtClean="0">
                          <a:ln>
                            <a:noFill/>
                          </a:ln>
                          <a:solidFill>
                            <a:schemeClr val="tx2"/>
                          </a:solidFill>
                          <a:effectLst/>
                          <a:latin typeface="Times New Roman" pitchFamily="18" charset="0"/>
                          <a:cs typeface="Times New Roman" pitchFamily="18" charset="0"/>
                        </a:rPr>
                        <a:t>КУЛЬТУРА: </a:t>
                      </a:r>
                      <a:r>
                        <a:rPr kumimoji="0" lang="ru-RU" sz="800" b="1" i="0" u="none" strike="noStrike" cap="none" normalizeH="0" baseline="0" dirty="0" smtClean="0">
                          <a:ln>
                            <a:noFill/>
                          </a:ln>
                          <a:solidFill>
                            <a:schemeClr val="tx2"/>
                          </a:solidFill>
                          <a:effectLst/>
                          <a:latin typeface="Times New Roman" pitchFamily="18" charset="0"/>
                          <a:cs typeface="Times New Roman" pitchFamily="18" charset="0"/>
                        </a:rPr>
                        <a:t>Озимая пшеница</a:t>
                      </a:r>
                      <a:endParaRPr kumimoji="0" lang="ru-RU" sz="800" b="0" i="0" u="none" strike="noStrike" cap="none" normalizeH="0" baseline="0" dirty="0" smtClean="0">
                        <a:ln>
                          <a:noFill/>
                        </a:ln>
                        <a:solidFill>
                          <a:schemeClr val="tx2"/>
                        </a:solidFill>
                        <a:effectLst/>
                        <a:latin typeface="Franklin Gothic Book"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r>
              <a:tr h="214313">
                <a:tc>
                  <a:txBody>
                    <a:bodyPr/>
                    <a:lstStyle/>
                    <a:p>
                      <a:pPr marL="0" marR="0" lvl="0" indent="0" algn="ctr"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Направление изменений</a:t>
                      </a:r>
                      <a:endParaRPr kumimoji="0" lang="ru-RU" sz="800" b="0" i="0" u="none" strike="noStrike" cap="none" normalizeH="0" baseline="0" smtClean="0">
                        <a:ln>
                          <a:noFill/>
                        </a:ln>
                        <a:solidFill>
                          <a:schemeClr val="tx2"/>
                        </a:solidFill>
                        <a:effectLst/>
                        <a:latin typeface="Franklin Gothic Book"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РЕГИОНЫ </a:t>
                      </a:r>
                      <a:endParaRPr kumimoji="0" lang="ru-RU" sz="800" b="0" i="0" u="none" strike="noStrike" cap="none" normalizeH="0" baseline="0" smtClean="0">
                        <a:ln>
                          <a:noFill/>
                        </a:ln>
                        <a:solidFill>
                          <a:schemeClr val="tx2"/>
                        </a:solidFill>
                        <a:effectLst/>
                        <a:latin typeface="Franklin Gothic Book"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5775">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111.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Увеличение</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 посевных площадей, сопровождающееся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ростом</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 доз минеральных удобрений и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переходом на элитный </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посевной материал.</a:t>
                      </a:r>
                      <a:endParaRPr kumimoji="0" lang="ru-RU" sz="800" b="0" i="0" u="none" strike="noStrike" cap="none" normalizeH="0" baseline="0" smtClean="0">
                        <a:ln>
                          <a:noFill/>
                        </a:ln>
                        <a:solidFill>
                          <a:schemeClr val="tx2"/>
                        </a:solidFill>
                        <a:effectLst/>
                        <a:latin typeface="Franklin Gothic Book"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Ленинградская область, Тюменская область, Алтайский край, Кемеровская область, Новосибирская область</a:t>
                      </a:r>
                      <a:endParaRPr kumimoji="0" lang="ru-RU" sz="800" b="0" i="0" u="none" strike="noStrike" cap="none" normalizeH="0" baseline="0" smtClean="0">
                        <a:ln>
                          <a:noFill/>
                        </a:ln>
                        <a:solidFill>
                          <a:schemeClr val="tx2"/>
                        </a:solidFill>
                        <a:effectLst/>
                        <a:latin typeface="Franklin Gothic Book"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5775">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112.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Увеличение</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 посевных площадей, сопровождающееся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ростом</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 доз минеральных удобрений; переход на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элитный посевной материал не предусмотрен</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a:t>
                      </a:r>
                      <a:endParaRPr kumimoji="0" lang="ru-RU" sz="800" b="0" i="0" u="none" strike="noStrike" cap="none" normalizeH="0" baseline="0" smtClean="0">
                        <a:ln>
                          <a:noFill/>
                        </a:ln>
                        <a:solidFill>
                          <a:schemeClr val="tx2"/>
                        </a:solidFill>
                        <a:effectLst/>
                        <a:latin typeface="Franklin Gothic Book"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dirty="0" smtClean="0">
                          <a:ln>
                            <a:noFill/>
                          </a:ln>
                          <a:solidFill>
                            <a:schemeClr val="tx2"/>
                          </a:solidFill>
                          <a:effectLst/>
                          <a:latin typeface="Franklin Gothic Book"/>
                          <a:cs typeface="Times New Roman" pitchFamily="18" charset="0"/>
                        </a:rPr>
                        <a:t> </a:t>
                      </a:r>
                      <a:endParaRPr kumimoji="0" lang="ru-RU" sz="800" b="0" i="0" u="none" strike="noStrike" cap="none" normalizeH="0" baseline="0" dirty="0" smtClean="0">
                        <a:ln>
                          <a:noFill/>
                        </a:ln>
                        <a:solidFill>
                          <a:schemeClr val="tx2"/>
                        </a:solidFill>
                        <a:effectLst/>
                        <a:latin typeface="Franklin Gothic Book"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04913">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121.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Увеличение</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 посевных площадей, сопровождающееся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уменьшением </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доз минеральных удобрений с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переходом на элитный посевной материал</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 </a:t>
                      </a:r>
                      <a:endParaRPr kumimoji="0" lang="ru-RU" sz="800" b="0" i="0" u="none" strike="noStrike" cap="none" normalizeH="0" baseline="0" smtClean="0">
                        <a:ln>
                          <a:noFill/>
                        </a:ln>
                        <a:solidFill>
                          <a:schemeClr val="tx2"/>
                        </a:solidFill>
                        <a:effectLst/>
                        <a:latin typeface="Franklin Gothic Book"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Белгородская область, Брянская область, Владимирская область, Воронежская область, Ивановская область, Курская область, Липецкая область, Московская область, Рязанская область, Смоленская область, Тамбовская область, Тульская область, Калининградская область, Новгородская область, Республика Калмыкия, Волгоградская область, Ростовская область, Республика Ингушетия, Ставропольский край, Республика Башкортостан, Республика Марий Эл, Республика Мордовия, Республика Татарстан, Чувашская Республика, Кировская область, Нижегородская область, Оренбургская область, Пензенская область, Самарская область, Саратовская область, Ульяновская область, Челябинская область, Томская область, Приморский край</a:t>
                      </a:r>
                      <a:endParaRPr kumimoji="0" lang="ru-RU" sz="800" b="0" i="0" u="none" strike="noStrike" cap="none" normalizeH="0" baseline="0" smtClean="0">
                        <a:ln>
                          <a:noFill/>
                        </a:ln>
                        <a:solidFill>
                          <a:schemeClr val="tx2"/>
                        </a:solidFill>
                        <a:effectLst/>
                        <a:latin typeface="Franklin Gothic Book"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5775">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122.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Увеличение</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 посевных площадей, сопровождающееся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уменьшением </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доз минеральных удобрений,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элитный посевной материал не предусмотрен.</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 </a:t>
                      </a:r>
                      <a:endParaRPr kumimoji="0" lang="ru-RU" sz="800" b="0" i="0" u="none" strike="noStrike" cap="none" normalizeH="0" baseline="0" smtClean="0">
                        <a:ln>
                          <a:noFill/>
                        </a:ln>
                        <a:solidFill>
                          <a:schemeClr val="tx2"/>
                        </a:solidFill>
                        <a:effectLst/>
                        <a:latin typeface="Franklin Gothic Book"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smtClean="0">
                          <a:ln>
                            <a:noFill/>
                          </a:ln>
                          <a:solidFill>
                            <a:schemeClr val="tx2"/>
                          </a:solidFill>
                          <a:effectLst/>
                          <a:latin typeface="Franklin Gothic Book"/>
                          <a:cs typeface="Times New Roman" pitchFamily="18" charset="0"/>
                        </a:rPr>
                        <a:t> </a:t>
                      </a:r>
                      <a:endParaRPr kumimoji="0" lang="ru-RU" sz="800" b="0" i="0" u="none" strike="noStrike" cap="none" normalizeH="0" baseline="0" smtClean="0">
                        <a:ln>
                          <a:noFill/>
                        </a:ln>
                        <a:solidFill>
                          <a:schemeClr val="tx2"/>
                        </a:solidFill>
                        <a:effectLst/>
                        <a:latin typeface="Franklin Gothic Book"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5775">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211.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Уменьшение</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 посевных площадей, сопровождающееся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ростом</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 доз минеральных удобрений и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переходом на элитный </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посевной материал.</a:t>
                      </a:r>
                      <a:endParaRPr kumimoji="0" lang="ru-RU" sz="800" b="0" i="0" u="none" strike="noStrike" cap="none" normalizeH="0" baseline="0" smtClean="0">
                        <a:ln>
                          <a:noFill/>
                        </a:ln>
                        <a:solidFill>
                          <a:schemeClr val="tx2"/>
                        </a:solidFill>
                        <a:effectLst/>
                        <a:latin typeface="Franklin Gothic Book"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Астраханская область, Республика Дагестан, Республика Северная Осетия-Алания, Удмуртская Республика, Пермский край</a:t>
                      </a:r>
                      <a:endParaRPr kumimoji="0" lang="ru-RU" sz="800" b="0" i="0" u="none" strike="noStrike" cap="none" normalizeH="0" baseline="0" smtClean="0">
                        <a:ln>
                          <a:noFill/>
                        </a:ln>
                        <a:solidFill>
                          <a:schemeClr val="tx2"/>
                        </a:solidFill>
                        <a:effectLst/>
                        <a:latin typeface="Franklin Gothic Book"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5775">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212.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Уменьшение</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 посевных площадей, сопровождающееся  ростом доз минеральных удобрений; переход на элитный посевной материал не предусмотрен.</a:t>
                      </a:r>
                      <a:endParaRPr kumimoji="0" lang="ru-RU" sz="800" b="0" i="0" u="none" strike="noStrike" cap="none" normalizeH="0" baseline="0" smtClean="0">
                        <a:ln>
                          <a:noFill/>
                        </a:ln>
                        <a:solidFill>
                          <a:schemeClr val="tx2"/>
                        </a:solidFill>
                        <a:effectLst/>
                        <a:latin typeface="Franklin Gothic Book"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smtClean="0">
                          <a:ln>
                            <a:noFill/>
                          </a:ln>
                          <a:solidFill>
                            <a:schemeClr val="tx2"/>
                          </a:solidFill>
                          <a:effectLst/>
                          <a:latin typeface="Franklin Gothic Book"/>
                          <a:cs typeface="Times New Roman" pitchFamily="18" charset="0"/>
                        </a:rPr>
                        <a:t> </a:t>
                      </a:r>
                      <a:endParaRPr kumimoji="0" lang="ru-RU" sz="800" b="0" i="0" u="none" strike="noStrike" cap="none" normalizeH="0" baseline="0" smtClean="0">
                        <a:ln>
                          <a:noFill/>
                        </a:ln>
                        <a:solidFill>
                          <a:schemeClr val="tx2"/>
                        </a:solidFill>
                        <a:effectLst/>
                        <a:latin typeface="Franklin Gothic Book"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5788">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221.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Уменьшение</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 посевных площадей, сопровождающееся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уменьшением </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доз минеральных удобрений с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переходом на элитный посевной материал</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 </a:t>
                      </a:r>
                      <a:endParaRPr kumimoji="0" lang="ru-RU" sz="800" b="0" i="0" u="none" strike="noStrike" cap="none" normalizeH="0" baseline="0" smtClean="0">
                        <a:ln>
                          <a:noFill/>
                        </a:ln>
                        <a:solidFill>
                          <a:schemeClr val="tx2"/>
                        </a:solidFill>
                        <a:effectLst/>
                        <a:latin typeface="Franklin Gothic Book"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Калужская область, Костромская область, Орловская область, Тверская область, Ярославская область, Вологодская область, Псковская область, Республика Адыгея, Краснодарский край, Кабардино-Балкарская Республика, Карачаево-Черкесская Республика, Чеченская Республика, Свердловская область, Красноярский край, Омская область</a:t>
                      </a:r>
                      <a:endParaRPr kumimoji="0" lang="ru-RU" sz="800" b="0" i="0" u="none" strike="noStrike" cap="none" normalizeH="0" baseline="0" smtClean="0">
                        <a:ln>
                          <a:noFill/>
                        </a:ln>
                        <a:solidFill>
                          <a:schemeClr val="tx2"/>
                        </a:solidFill>
                        <a:effectLst/>
                        <a:latin typeface="Franklin Gothic Book"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222. </a:t>
                      </a:r>
                      <a:r>
                        <a:rPr kumimoji="0" lang="ru-RU" sz="800" b="1" i="0" u="none" strike="noStrike" cap="none" normalizeH="0" baseline="0" smtClean="0">
                          <a:ln>
                            <a:noFill/>
                          </a:ln>
                          <a:solidFill>
                            <a:schemeClr val="tx2"/>
                          </a:solidFill>
                          <a:effectLst/>
                          <a:latin typeface="Times New Roman" pitchFamily="18" charset="0"/>
                          <a:cs typeface="Times New Roman" pitchFamily="18" charset="0"/>
                        </a:rPr>
                        <a:t>Уменьшение</a:t>
                      </a:r>
                      <a:r>
                        <a:rPr kumimoji="0" lang="ru-RU" sz="800" b="0" i="0" u="none" strike="noStrike" cap="none" normalizeH="0" baseline="0" smtClean="0">
                          <a:ln>
                            <a:noFill/>
                          </a:ln>
                          <a:solidFill>
                            <a:schemeClr val="tx2"/>
                          </a:solidFill>
                          <a:effectLst/>
                          <a:latin typeface="Times New Roman" pitchFamily="18" charset="0"/>
                          <a:cs typeface="Times New Roman" pitchFamily="18" charset="0"/>
                        </a:rPr>
                        <a:t> посевных площадей, сопровождающееся  уменьшением доз минеральных удобрений; элитный посевной материал не предусмотрен. </a:t>
                      </a:r>
                      <a:endParaRPr kumimoji="0" lang="ru-RU" sz="800" b="0" i="0" u="none" strike="noStrike" cap="none" normalizeH="0" baseline="0" smtClean="0">
                        <a:ln>
                          <a:noFill/>
                        </a:ln>
                        <a:solidFill>
                          <a:schemeClr val="tx2"/>
                        </a:solidFill>
                        <a:effectLst/>
                        <a:latin typeface="Franklin Gothic Book"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ru-RU" sz="800" b="0" i="0" u="none" strike="noStrike" cap="none" normalizeH="0" baseline="0" smtClean="0">
                          <a:ln>
                            <a:noFill/>
                          </a:ln>
                          <a:solidFill>
                            <a:schemeClr val="tx2"/>
                          </a:solidFill>
                          <a:effectLst/>
                          <a:latin typeface="Franklin Gothic Book"/>
                          <a:cs typeface="Times New Roman" pitchFamily="18" charset="0"/>
                        </a:rPr>
                        <a:t> </a:t>
                      </a:r>
                      <a:endParaRPr kumimoji="0" lang="ru-RU" sz="800" b="0" i="0" u="none" strike="noStrike" cap="none" normalizeH="0" baseline="0" smtClean="0">
                        <a:ln>
                          <a:noFill/>
                        </a:ln>
                        <a:solidFill>
                          <a:schemeClr val="tx2"/>
                        </a:solidFill>
                        <a:effectLst/>
                        <a:latin typeface="Franklin Gothic Book"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04164" name="Text Box 36"/>
          <p:cNvSpPr txBox="1">
            <a:spLocks noChangeArrowheads="1"/>
          </p:cNvSpPr>
          <p:nvPr/>
        </p:nvSpPr>
        <p:spPr bwMode="auto">
          <a:xfrm>
            <a:off x="468313" y="188913"/>
            <a:ext cx="80645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ru-RU" sz="2000" dirty="0" smtClean="0">
                <a:solidFill>
                  <a:schemeClr val="tx2"/>
                </a:solidFill>
              </a:rPr>
              <a:t>Стратегические направления изменения </a:t>
            </a:r>
            <a:r>
              <a:rPr lang="ru-RU" sz="2000" dirty="0">
                <a:solidFill>
                  <a:schemeClr val="tx2"/>
                </a:solidFill>
              </a:rPr>
              <a:t>размещения производства зерновых по субъектам Российской Федерации, различающиеся по сценарным условиям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12"/>
          </p:nvPr>
        </p:nvSpPr>
        <p:spPr/>
        <p:txBody>
          <a:bodyPr/>
          <a:lstStyle/>
          <a:p>
            <a:pPr>
              <a:defRPr/>
            </a:pPr>
            <a:fld id="{FFE3D57F-501F-4128-8BBA-83BC5FF3E092}" type="slidenum">
              <a:rPr lang="ru-RU" smtClean="0"/>
              <a:pPr>
                <a:defRPr/>
              </a:pPr>
              <a:t>8</a:t>
            </a:fld>
            <a:endParaRPr lang="ru-RU"/>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8006" y="2204864"/>
            <a:ext cx="6995724" cy="4351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98168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348880"/>
            <a:ext cx="8686800" cy="841248"/>
          </a:xfrm>
        </p:spPr>
        <p:txBody>
          <a:bodyPr>
            <a:normAutofit/>
          </a:bodyPr>
          <a:lstStyle/>
          <a:p>
            <a:pPr algn="ctr"/>
            <a:r>
              <a:rPr lang="ru-RU" sz="2400" dirty="0" smtClean="0"/>
              <a:t>БЛАГОДАРЮ ЗА ВНИМАНИЕ</a:t>
            </a:r>
            <a:endParaRPr lang="ru-RU" sz="2400" dirty="0"/>
          </a:p>
        </p:txBody>
      </p:sp>
      <p:sp>
        <p:nvSpPr>
          <p:cNvPr id="3" name="Номер слайда 2"/>
          <p:cNvSpPr>
            <a:spLocks noGrp="1"/>
          </p:cNvSpPr>
          <p:nvPr>
            <p:ph type="sldNum" sz="quarter" idx="12"/>
          </p:nvPr>
        </p:nvSpPr>
        <p:spPr/>
        <p:txBody>
          <a:bodyPr/>
          <a:lstStyle/>
          <a:p>
            <a:pPr>
              <a:defRPr/>
            </a:pPr>
            <a:fld id="{FFE3D57F-501F-4128-8BBA-83BC5FF3E092}" type="slidenum">
              <a:rPr lang="ru-RU" smtClean="0"/>
              <a:pPr>
                <a:defRPr/>
              </a:pPr>
              <a:t>9</a:t>
            </a:fld>
            <a:endParaRPr lang="ru-RU"/>
          </a:p>
        </p:txBody>
      </p:sp>
    </p:spTree>
    <p:extLst>
      <p:ext uri="{BB962C8B-B14F-4D97-AF65-F5344CB8AC3E}">
        <p14:creationId xmlns:p14="http://schemas.microsoft.com/office/powerpoint/2010/main" val="1602925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8842</TotalTime>
  <Words>831</Words>
  <Application>Microsoft Office PowerPoint</Application>
  <PresentationFormat>Экран (4:3)</PresentationFormat>
  <Paragraphs>98</Paragraphs>
  <Slides>9</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Трек</vt:lpstr>
      <vt:lpstr>ВИАПИ им. А.А. Никонова филиал ФНЦ ВНИЭСХ</vt:lpstr>
      <vt:lpstr>Презентация PowerPoint</vt:lpstr>
      <vt:lpstr>Основные понятия</vt:lpstr>
      <vt:lpstr>Информационно-аналитическая система стратегического планирования и прогнозирования развития региональных агропродовольственных системB</vt:lpstr>
      <vt:lpstr>Постановка задачи оптимального (по одному или нескольким выбранным критериям) землепользования по субъектам Российской Федерации</vt:lpstr>
      <vt:lpstr>КЛИМАТИЧЕСКИЕ  СЦЕНАРИИ ДЛЯ ПРОГНОЗНЫХ РАСЧЕТОВ</vt:lpstr>
      <vt:lpstr>Презентация PowerPoint</vt:lpstr>
      <vt:lpstr>Презентация PowerPoint</vt:lpstr>
      <vt:lpstr>БЛАГОДАРЮ ЗА ВНИМАНИЕ</vt:lpstr>
    </vt:vector>
  </TitlesOfParts>
  <Company>VIAPI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Сайты для анализа</dc:title>
  <dc:creator>Сергей Сальников</dc:creator>
  <cp:lastModifiedBy>Irina</cp:lastModifiedBy>
  <cp:revision>310</cp:revision>
  <dcterms:created xsi:type="dcterms:W3CDTF">2009-09-25T11:24:08Z</dcterms:created>
  <dcterms:modified xsi:type="dcterms:W3CDTF">2021-10-24T11:31:40Z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V.Tracking">
    <vt:lpwstr>true</vt:lpwstr>
  </property>
  <property fmtid="{D5CDD505-2E9C-101B-9397-08002B2CF9AE}" pid="3" name="DV.DocumentId">
    <vt:lpwstr>sEnY2UfH0Llwss1wrGIQrx</vt:lpwstr>
  </property>
  <property fmtid="{D5CDD505-2E9C-101B-9397-08002B2CF9AE}" pid="4" name="DV.VersionId">
    <vt:lpwstr>HWWWiGCqFEEkUgVQUAIrpY</vt:lpwstr>
  </property>
  <property fmtid="{D5CDD505-2E9C-101B-9397-08002B2CF9AE}" pid="5" name="DV.PreviousVersionId">
    <vt:lpwstr>DSPFO1nDZpQtLsoTFqJeaT</vt:lpwstr>
  </property>
  <property fmtid="{D5CDD505-2E9C-101B-9397-08002B2CF9AE}" pid="6" name="DV.PluginVersion">
    <vt:lpwstr>1.2.3012.0</vt:lpwstr>
  </property>
</Properties>
</file>