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4" r:id="rId3"/>
    <p:sldId id="262" r:id="rId4"/>
    <p:sldId id="275" r:id="rId5"/>
    <p:sldId id="276" r:id="rId6"/>
    <p:sldId id="277" r:id="rId7"/>
    <p:sldId id="278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FFFF"/>
    <a:srgbClr val="FFFFCC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-884" y="-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765C6F-E9D3-48A9-92F7-DE3DC14AC0D4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D834E2-A170-4801-A8D7-67DD873D05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3136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35CB7-521B-4F15-94B8-1C76C26412D5}" type="datetime1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18D6-5C0F-45B1-A6A7-677B8A4F5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064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0E235-E0B9-432B-863E-0E6F2F5DE020}" type="datetime1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18D6-5C0F-45B1-A6A7-677B8A4F5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1970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7046-3337-4516-9B20-4776F25E2E75}" type="datetime1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18D6-5C0F-45B1-A6A7-677B8A4F5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1847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3BD8-D470-4618-BD7D-ED9D97080FA1}" type="datetime1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18D6-5C0F-45B1-A6A7-677B8A4F5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729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49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6A67-0B70-47E9-AB68-8911577CE0A0}" type="datetime1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18D6-5C0F-45B1-A6A7-677B8A4F5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9300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D6089-5470-413F-90FF-A837DA42908D}" type="datetime1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18D6-5C0F-45B1-A6A7-677B8A4F5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9140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59C08-AA5B-4034-A7B4-FF44B7D81E6D}" type="datetime1">
              <a:rPr lang="ru-RU" smtClean="0"/>
              <a:pPr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18D6-5C0F-45B1-A6A7-677B8A4F5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9718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7B0B-658C-4756-8F0C-C8FD19548797}" type="datetime1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18D6-5C0F-45B1-A6A7-677B8A4F5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3270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6A36A-6D22-43A0-B10D-473B65565484}" type="datetime1">
              <a:rPr lang="ru-RU" smtClean="0"/>
              <a:pPr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18D6-5C0F-45B1-A6A7-677B8A4F5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3815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21FCB-C8FF-4A3F-B666-DCC9A6B96C98}" type="datetime1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18D6-5C0F-45B1-A6A7-677B8A4F5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7358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E937-45B7-437D-978A-3204406F1F9B}" type="datetime1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18D6-5C0F-45B1-A6A7-677B8A4F5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5493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42928-2800-4E27-B975-599995DF75F9}" type="datetime1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C18D6-5C0F-45B1-A6A7-677B8A4F5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2881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7184" y="2643648"/>
            <a:ext cx="11625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АКВАПОНИКА: ТЕХНОЛОГИЧЕСКИЕ И ЭКОНОМИЧЕСКИЕ ПРЕИМУЩЕСТВА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04948" y="4285561"/>
            <a:ext cx="110577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Подготовил:</a:t>
            </a:r>
            <a:r>
              <a:rPr lang="ru-RU" sz="2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Сеитов </a:t>
            </a:r>
            <a:r>
              <a:rPr lang="ru-RU" sz="28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Санат</a:t>
            </a:r>
            <a:endParaRPr lang="ru-RU" sz="2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b="1" dirty="0" smtClean="0"/>
              <a:t>аспирант, ЭФ МГУ имени М.В.Ломоносова</a:t>
            </a:r>
            <a:endParaRPr lang="ru-RU" sz="2800" dirty="0" smtClean="0"/>
          </a:p>
          <a:p>
            <a:r>
              <a:rPr lang="en-US" sz="2800" b="1" dirty="0" smtClean="0"/>
              <a:t>E-mail: sanat_95@inbox.ru</a:t>
            </a:r>
            <a:endParaRPr lang="ru-RU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124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963" y="323587"/>
            <a:ext cx="1187355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Схема </a:t>
            </a:r>
            <a:r>
              <a:rPr lang="ru-RU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аквапонной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установки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 descr="Я без насосо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690" y="1112293"/>
            <a:ext cx="10070157" cy="5040000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18D6-5C0F-45B1-A6A7-677B8A4F548B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5" name="Рисунок 4" descr="Прозрачный фон 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56117" y="3637943"/>
            <a:ext cx="828000" cy="215044"/>
          </a:xfrm>
          <a:prstGeom prst="rect">
            <a:avLst/>
          </a:prstGeom>
        </p:spPr>
      </p:pic>
      <p:pic>
        <p:nvPicPr>
          <p:cNvPr id="8" name="Рисунок 7" descr="Прозрачный фон 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27621" y="3275493"/>
            <a:ext cx="828000" cy="185929"/>
          </a:xfrm>
          <a:prstGeom prst="rect">
            <a:avLst/>
          </a:prstGeom>
        </p:spPr>
      </p:pic>
      <p:pic>
        <p:nvPicPr>
          <p:cNvPr id="9" name="Рисунок 8" descr="Прозрачный фон 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70563" y="3704121"/>
            <a:ext cx="828000" cy="185929"/>
          </a:xfrm>
          <a:prstGeom prst="rect">
            <a:avLst/>
          </a:prstGeom>
        </p:spPr>
      </p:pic>
      <p:pic>
        <p:nvPicPr>
          <p:cNvPr id="10" name="Рисунок 9" descr="Прозрачный фон 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62133" y="4066571"/>
            <a:ext cx="828000" cy="21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9019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2627" y="230546"/>
            <a:ext cx="10515600" cy="603872"/>
          </a:xfrm>
        </p:spPr>
        <p:txBody>
          <a:bodyPr>
            <a:normAutofit fontScale="90000"/>
          </a:bodyPr>
          <a:lstStyle/>
          <a:p>
            <a:pPr indent="540385">
              <a:lnSpc>
                <a:spcPct val="115000"/>
              </a:lnSpc>
              <a:spcAft>
                <a:spcPts val="0"/>
              </a:spcAft>
            </a:pPr>
            <a:r>
              <a:rPr lang="ru-RU" sz="3200" b="1" u="sng" dirty="0" smtClean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Этапы </a:t>
            </a:r>
            <a:r>
              <a:rPr lang="ru-RU" sz="3200" b="1" u="sng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производства </a:t>
            </a:r>
            <a:r>
              <a:rPr lang="ru-RU" sz="3200" b="1" u="sng" dirty="0" smtClean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продукции</a:t>
            </a:r>
            <a:endParaRPr lang="ru-RU" sz="32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0725" y="967563"/>
            <a:ext cx="9781953" cy="5628746"/>
          </a:xfrm>
        </p:spPr>
        <p:txBody>
          <a:bodyPr>
            <a:noAutofit/>
          </a:bodyPr>
          <a:lstStyle/>
          <a:p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1. Получение и сортировка посадочного </a:t>
            </a:r>
            <a:r>
              <a:rPr lang="ru-RU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материала – </a:t>
            </a:r>
            <a:r>
              <a:rPr lang="ru-RU" sz="3000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30–40 дней</a:t>
            </a:r>
          </a:p>
          <a:p>
            <a:r>
              <a:rPr lang="ru-RU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Выдерживание малька в карантине </a:t>
            </a:r>
            <a:r>
              <a:rPr lang="ru-RU" sz="30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(в течение 6–7 дней</a:t>
            </a:r>
            <a:r>
              <a:rPr lang="ru-RU" sz="3000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ru-RU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3. Разведение </a:t>
            </a:r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малька </a:t>
            </a:r>
            <a:r>
              <a:rPr lang="ru-RU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и сеголеток – </a:t>
            </a:r>
            <a:r>
              <a:rPr lang="ru-RU" sz="3000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10–12  месяцев</a:t>
            </a:r>
          </a:p>
          <a:p>
            <a:r>
              <a:rPr lang="ru-RU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Определение суточного расхода </a:t>
            </a:r>
            <a:r>
              <a:rPr lang="ru-RU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кормов </a:t>
            </a:r>
          </a:p>
          <a:p>
            <a:r>
              <a:rPr lang="ru-RU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5. Кормление</a:t>
            </a:r>
          </a:p>
          <a:p>
            <a:r>
              <a:rPr lang="ru-RU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Отбор товарной </a:t>
            </a:r>
            <a:r>
              <a:rPr lang="ru-RU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рыбы, массой </a:t>
            </a:r>
            <a:r>
              <a:rPr lang="ru-RU" sz="3000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кг – через 3 года</a:t>
            </a:r>
          </a:p>
          <a:p>
            <a:r>
              <a:rPr lang="ru-RU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. Отгрузка товарной </a:t>
            </a:r>
            <a:r>
              <a:rPr lang="ru-RU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рыбы – </a:t>
            </a:r>
            <a:r>
              <a:rPr lang="ru-RU" sz="3000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через </a:t>
            </a:r>
            <a:r>
              <a:rPr lang="ru-RU" sz="30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года после </a:t>
            </a:r>
            <a:r>
              <a:rPr lang="ru-RU" sz="3000" u="sng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вылупления</a:t>
            </a:r>
            <a:r>
              <a:rPr lang="ru-RU" sz="30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000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осетра из икры</a:t>
            </a:r>
            <a:endParaRPr lang="ru-RU" sz="3000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18D6-5C0F-45B1-A6A7-677B8A4F548B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298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544" y="0"/>
            <a:ext cx="11306627" cy="72333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Штат сотрудников фермерского хозяйства «</a:t>
            </a:r>
            <a:r>
              <a:rPr lang="ru-RU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Саннис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95215658"/>
              </p:ext>
            </p:extLst>
          </p:nvPr>
        </p:nvGraphicFramePr>
        <p:xfrm>
          <a:off x="191069" y="854216"/>
          <a:ext cx="11355155" cy="5814990"/>
        </p:xfrm>
        <a:graphic>
          <a:graphicData uri="http://schemas.openxmlformats.org/drawingml/2006/table">
            <a:tbl>
              <a:tblPr/>
              <a:tblGrid>
                <a:gridCol w="600501"/>
                <a:gridCol w="4353636"/>
                <a:gridCol w="2292824"/>
                <a:gridCol w="1665027"/>
                <a:gridCol w="2443167"/>
              </a:tblGrid>
              <a:tr h="96867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№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Должность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Месячный оклад, руб.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Кол-во, чел.</a:t>
                      </a:r>
                      <a:endParaRPr lang="ru-RU" sz="28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Сумма в месяц, руб.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378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1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Директор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46 000</a:t>
                      </a:r>
                      <a:endParaRPr lang="ru-RU" sz="28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1</a:t>
                      </a:r>
                      <a:endParaRPr lang="ru-RU" sz="28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46 000</a:t>
                      </a:r>
                      <a:endParaRPr lang="ru-RU" sz="28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378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2</a:t>
                      </a:r>
                      <a:endParaRPr lang="ru-RU" sz="28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Главный бухгалтер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38 000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1</a:t>
                      </a:r>
                      <a:endParaRPr lang="ru-RU" sz="28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38 000</a:t>
                      </a:r>
                      <a:endParaRPr lang="ru-RU" sz="28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378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3</a:t>
                      </a:r>
                      <a:endParaRPr lang="ru-RU" sz="28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Главный инженер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36 000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1</a:t>
                      </a:r>
                      <a:endParaRPr lang="ru-RU" sz="28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36 000</a:t>
                      </a:r>
                      <a:endParaRPr lang="ru-RU" sz="28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378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4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Рыбовод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29 000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8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232 000</a:t>
                      </a:r>
                      <a:endParaRPr lang="ru-RU" sz="28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378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5</a:t>
                      </a:r>
                      <a:endParaRPr lang="ru-RU" sz="28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Технолог по водоочистке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24 000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1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24 000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378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6</a:t>
                      </a:r>
                      <a:endParaRPr lang="ru-RU" sz="28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Охранник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22 000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4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88 000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378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7</a:t>
                      </a:r>
                      <a:endParaRPr lang="ru-RU" sz="28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Водитель-экспедитор</a:t>
                      </a:r>
                      <a:endParaRPr lang="ru-RU" sz="28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25 000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2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50 000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378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8</a:t>
                      </a:r>
                      <a:endParaRPr lang="ru-RU" sz="28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Разнорабочий</a:t>
                      </a:r>
                      <a:endParaRPr lang="ru-RU" sz="28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21 000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2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42 000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990">
                <a:tc gridSpan="3"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Итого по штату, чел.</a:t>
                      </a:r>
                      <a:endParaRPr lang="ru-RU" sz="28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20</a:t>
                      </a:r>
                      <a:endParaRPr lang="ru-RU" sz="28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 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990">
                <a:tc gridSpan="4"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Итого, руб.</a:t>
                      </a:r>
                      <a:endParaRPr lang="ru-RU" sz="28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556 000</a:t>
                      </a:r>
                      <a:endParaRPr lang="ru-RU" sz="2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18D6-5C0F-45B1-A6A7-677B8A4F548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521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672" y="1"/>
            <a:ext cx="11353800" cy="81886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Оценка экономической эффективности проекта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180987"/>
              </p:ext>
            </p:extLst>
          </p:nvPr>
        </p:nvGraphicFramePr>
        <p:xfrm>
          <a:off x="148862" y="1322676"/>
          <a:ext cx="11791662" cy="3617010"/>
        </p:xfrm>
        <a:graphic>
          <a:graphicData uri="http://schemas.openxmlformats.org/drawingml/2006/table">
            <a:tbl>
              <a:tblPr/>
              <a:tblGrid>
                <a:gridCol w="7485476"/>
                <a:gridCol w="1828643"/>
                <a:gridCol w="2477543"/>
              </a:tblGrid>
              <a:tr h="479306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Показатели эффективности </a:t>
                      </a:r>
                      <a:r>
                        <a:rPr lang="ru-RU" sz="2800" b="0" dirty="0" smtClean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проекта</a:t>
                      </a:r>
                      <a:endParaRPr lang="ru-RU" sz="2800" b="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Ед. изм.</a:t>
                      </a:r>
                      <a:endParaRPr lang="ru-RU" sz="2800" b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Значение</a:t>
                      </a:r>
                      <a:endParaRPr lang="ru-RU" sz="2800" b="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62506"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Простой срок окупаемости (PBP)</a:t>
                      </a:r>
                      <a:endParaRPr lang="ru-RU" sz="2800" b="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лет</a:t>
                      </a:r>
                      <a:endParaRPr lang="ru-RU" sz="2800" b="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 smtClean="0">
                          <a:effectLst/>
                          <a:latin typeface="Arial" pitchFamily="34" charset="0"/>
                          <a:ea typeface="Calibri" panose="020F0502020204030204" pitchFamily="34" charset="0"/>
                          <a:cs typeface="Arial" pitchFamily="34" charset="0"/>
                        </a:rPr>
                        <a:t>6</a:t>
                      </a:r>
                      <a:endParaRPr lang="ru-RU" sz="3200" b="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493"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Чистая приведенная стоимость (NPV)</a:t>
                      </a:r>
                      <a:endParaRPr lang="ru-RU" sz="2800" b="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 smtClean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руб</a:t>
                      </a:r>
                      <a:r>
                        <a:rPr lang="ru-RU" sz="2800" b="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.</a:t>
                      </a:r>
                      <a:endParaRPr lang="ru-RU" sz="2800" b="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 smtClean="0">
                          <a:effectLst/>
                          <a:latin typeface="Arial" pitchFamily="34" charset="0"/>
                          <a:ea typeface="Calibri" panose="020F0502020204030204" pitchFamily="34" charset="0"/>
                          <a:cs typeface="Arial" pitchFamily="34" charset="0"/>
                        </a:rPr>
                        <a:t>93</a:t>
                      </a:r>
                      <a:r>
                        <a:rPr lang="ru-RU" sz="3200" b="0" baseline="0" dirty="0" smtClean="0">
                          <a:effectLst/>
                          <a:latin typeface="Arial" pitchFamily="34" charset="0"/>
                          <a:ea typeface="Calibri" panose="020F0502020204030204" pitchFamily="34" charset="0"/>
                          <a:cs typeface="Arial" pitchFamily="34" charset="0"/>
                        </a:rPr>
                        <a:t> 629 857</a:t>
                      </a:r>
                      <a:endParaRPr lang="ru-RU" sz="3200" b="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62506"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Внутренняя доходность проекта </a:t>
                      </a:r>
                      <a:r>
                        <a:rPr lang="en-US" sz="2800" b="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(IRR)</a:t>
                      </a:r>
                      <a:endParaRPr lang="ru-RU" sz="2800" b="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%</a:t>
                      </a:r>
                      <a:endParaRPr lang="ru-RU" sz="2800" b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 smtClean="0">
                          <a:effectLst/>
                          <a:latin typeface="Arial" pitchFamily="34" charset="0"/>
                          <a:ea typeface="Calibri" panose="020F0502020204030204" pitchFamily="34" charset="0"/>
                          <a:cs typeface="Arial" pitchFamily="34" charset="0"/>
                        </a:rPr>
                        <a:t>57%</a:t>
                      </a:r>
                      <a:endParaRPr lang="ru-RU" sz="3200" b="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662506"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 smtClean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Точный</a:t>
                      </a:r>
                      <a:r>
                        <a:rPr lang="ru-RU" sz="2800" b="0" baseline="0" dirty="0" smtClean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п</a:t>
                      </a:r>
                      <a:r>
                        <a:rPr lang="ru-RU" sz="2800" b="0" dirty="0" smtClean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ростой </a:t>
                      </a:r>
                      <a:r>
                        <a:rPr lang="ru-RU" sz="2800" b="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срок </a:t>
                      </a:r>
                      <a:r>
                        <a:rPr lang="ru-RU" sz="2800" b="0" dirty="0" smtClean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окупаемости</a:t>
                      </a:r>
                      <a:r>
                        <a:rPr lang="ru-RU" sz="2800" b="0" baseline="0" dirty="0" smtClean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</a:t>
                      </a:r>
                      <a:r>
                        <a:rPr lang="ru-RU" sz="2800" b="0" dirty="0" smtClean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(PBP</a:t>
                      </a:r>
                      <a:r>
                        <a:rPr lang="ru-RU" sz="2800" b="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)</a:t>
                      </a:r>
                      <a:endParaRPr lang="ru-RU" sz="2800" b="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лет</a:t>
                      </a:r>
                      <a:endParaRPr lang="ru-RU" sz="2800" b="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 smtClean="0">
                          <a:effectLst/>
                          <a:latin typeface="Arial" pitchFamily="34" charset="0"/>
                          <a:ea typeface="Calibri" panose="020F0502020204030204" pitchFamily="34" charset="0"/>
                          <a:cs typeface="Arial" pitchFamily="34" charset="0"/>
                        </a:rPr>
                        <a:t>5,41</a:t>
                      </a:r>
                      <a:endParaRPr lang="ru-RU" sz="3200" b="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506"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 smtClean="0">
                          <a:effectLst/>
                          <a:latin typeface="Arial" pitchFamily="34" charset="0"/>
                          <a:ea typeface="Calibri" panose="020F0502020204030204" pitchFamily="34" charset="0"/>
                          <a:cs typeface="Arial" pitchFamily="34" charset="0"/>
                        </a:rPr>
                        <a:t>Индекс прибыльности инвестиций (</a:t>
                      </a:r>
                      <a:r>
                        <a:rPr lang="en-GB" sz="2800" b="0" dirty="0" smtClean="0">
                          <a:effectLst/>
                          <a:latin typeface="Arial" pitchFamily="34" charset="0"/>
                          <a:ea typeface="Calibri" panose="020F0502020204030204" pitchFamily="34" charset="0"/>
                          <a:cs typeface="Arial" pitchFamily="34" charset="0"/>
                        </a:rPr>
                        <a:t>PI)</a:t>
                      </a:r>
                      <a:endParaRPr lang="ru-RU" sz="2800" b="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800" b="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 smtClean="0">
                          <a:effectLst/>
                          <a:latin typeface="Arial" pitchFamily="34" charset="0"/>
                          <a:ea typeface="Calibri" panose="020F0502020204030204" pitchFamily="34" charset="0"/>
                          <a:cs typeface="Arial" pitchFamily="34" charset="0"/>
                        </a:rPr>
                        <a:t>1,32</a:t>
                      </a:r>
                      <a:endParaRPr lang="ru-RU" sz="3200" b="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18D6-5C0F-45B1-A6A7-677B8A4F548B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615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66884" y="355485"/>
            <a:ext cx="5741581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Карта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зарегулированности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Волги (размещение гидроэлектростанций и водохранилищ)</a:t>
            </a:r>
          </a:p>
          <a:p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Источник: карта составлена Василенко А., Беляковым И. Режим доступа: https://zen.yandex.ru/media/bylina/na-volge-5cda72c4fd8dc600af7743bd (дата обращения: 21.09.2021)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18D6-5C0F-45B1-A6A7-677B8A4F548B}" type="slidenum">
              <a:rPr lang="ru-RU" sz="1600" smtClean="0">
                <a:latin typeface="Arial" pitchFamily="34" charset="0"/>
                <a:cs typeface="Arial" pitchFamily="34" charset="0"/>
              </a:rPr>
              <a:pPr/>
              <a:t>6</a:t>
            </a:fld>
            <a:endParaRPr lang="ru-RU" sz="16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Вдхр"/>
          <p:cNvPicPr>
            <a:picLocks noChangeAspect="1" noChangeArrowheads="1"/>
          </p:cNvPicPr>
          <p:nvPr/>
        </p:nvPicPr>
        <p:blipFill>
          <a:blip r:embed="rId2"/>
          <a:srcRect l="1453" t="1129" r="1141"/>
          <a:stretch>
            <a:fillRect/>
          </a:stretch>
        </p:blipFill>
        <p:spPr bwMode="auto">
          <a:xfrm>
            <a:off x="574159" y="312698"/>
            <a:ext cx="5330149" cy="61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l="9055" t="9427" r="18192" b="24770"/>
          <a:stretch>
            <a:fillRect/>
          </a:stretch>
        </p:blipFill>
        <p:spPr bwMode="auto">
          <a:xfrm>
            <a:off x="6422064" y="1913847"/>
            <a:ext cx="5486400" cy="2781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007395" y="4935788"/>
            <a:ext cx="618460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Биомасса нерестовой части популяции производителей осетровых в реке Волге, в тыс. тонн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Источник: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Ходоревская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Р.П., Калмыков В.А.,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Жилкин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А.А. Современное состояние запасов осетровых Каспийского бассейна и меры по их сохранению // Вестник Астраханского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гос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dirty="0" err="1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техн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ун-та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Серия: Рыбное хозяйство. – 2012. – № 1. – С. 101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019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963" y="323587"/>
            <a:ext cx="11873553" cy="8309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Выпуск молоди осетровых в водные объекты России в 2000–2020 годах, в млн. штук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18D6-5C0F-45B1-A6A7-677B8A4F548B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21506" name="Picture 2" descr="mjjKlVGmZb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28533" y="1307805"/>
            <a:ext cx="7283302" cy="4390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29623" y="5932968"/>
            <a:ext cx="1163201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Источник: составлено автором по данным Федеральной службы государственной статистики. [Электронный ресурс]. Режим доступа: https://rosstat.gov.ru/folder/11194 (дата обращения: 28.06.2021).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019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823</TotalTime>
  <Words>324</Words>
  <Application>Microsoft Office PowerPoint</Application>
  <PresentationFormat>Произвольный</PresentationFormat>
  <Paragraphs>94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Этапы производства продукции</vt:lpstr>
      <vt:lpstr>Штат сотрудников фермерского хозяйства «Саннис»</vt:lpstr>
      <vt:lpstr>Оценка экономической эффективности проекта</vt:lpstr>
      <vt:lpstr>Слайд 6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Акыл</dc:creator>
  <cp:lastModifiedBy>Пользователь Windows</cp:lastModifiedBy>
  <cp:revision>78</cp:revision>
  <dcterms:created xsi:type="dcterms:W3CDTF">2018-10-09T14:49:42Z</dcterms:created>
  <dcterms:modified xsi:type="dcterms:W3CDTF">2021-10-28T07:56:15Z</dcterms:modified>
</cp:coreProperties>
</file>